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0"/>
  </p:notesMasterIdLst>
  <p:handoutMasterIdLst>
    <p:handoutMasterId r:id="rId21"/>
  </p:handoutMasterIdLst>
  <p:sldIdLst>
    <p:sldId id="284" r:id="rId5"/>
    <p:sldId id="327" r:id="rId6"/>
    <p:sldId id="706" r:id="rId7"/>
    <p:sldId id="634" r:id="rId8"/>
    <p:sldId id="722" r:id="rId9"/>
    <p:sldId id="726" r:id="rId10"/>
    <p:sldId id="733" r:id="rId11"/>
    <p:sldId id="712" r:id="rId12"/>
    <p:sldId id="734" r:id="rId13"/>
    <p:sldId id="708" r:id="rId14"/>
    <p:sldId id="730" r:id="rId15"/>
    <p:sldId id="533" r:id="rId16"/>
    <p:sldId id="735" r:id="rId17"/>
    <p:sldId id="702" r:id="rId18"/>
    <p:sldId id="555" r:id="rId19"/>
  </p:sldIdLst>
  <p:sldSz cx="9144000" cy="6858000" type="screen4x3"/>
  <p:notesSz cx="7104063" cy="10234613"/>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t Barnes" initials="" lastIdx="1" clrIdx="0"/>
  <p:cmAuthor id="2" name="Jack Brown" initials="JB" lastIdx="1" clrIdx="1">
    <p:extLst>
      <p:ext uri="{19B8F6BF-5375-455C-9EA6-DF929625EA0E}">
        <p15:presenceInfo xmlns:p15="http://schemas.microsoft.com/office/powerpoint/2012/main" userId="S::Jack.Brown@lbtinnovations.com::8766f016-bde0-4240-b373-e6a018a1ad48" providerId="AD"/>
      </p:ext>
    </p:extLst>
  </p:cmAuthor>
  <p:cmAuthor id="3" name="Khwan Ong" initials="KO" lastIdx="2" clrIdx="2">
    <p:extLst>
      <p:ext uri="{19B8F6BF-5375-455C-9EA6-DF929625EA0E}">
        <p15:presenceInfo xmlns:p15="http://schemas.microsoft.com/office/powerpoint/2012/main" userId="S::kong@hawkesburypartners.com::b917e0fa-3974-4066-be8d-e7341835ef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EEDE9"/>
    <a:srgbClr val="35463C"/>
    <a:srgbClr val="4E7C4D"/>
    <a:srgbClr val="0E1621"/>
    <a:srgbClr val="D1D1D1"/>
    <a:srgbClr val="999999"/>
    <a:srgbClr val="EDEDED"/>
    <a:srgbClr val="E227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autoAdjust="0"/>
    <p:restoredTop sz="76676" autoAdjust="0"/>
  </p:normalViewPr>
  <p:slideViewPr>
    <p:cSldViewPr snapToGrid="0" snapToObjects="1">
      <p:cViewPr varScale="1">
        <p:scale>
          <a:sx n="68" d="100"/>
          <a:sy n="68" d="100"/>
        </p:scale>
        <p:origin x="1626" y="51"/>
      </p:cViewPr>
      <p:guideLst/>
    </p:cSldViewPr>
  </p:slideViewPr>
  <p:notesTextViewPr>
    <p:cViewPr>
      <p:scale>
        <a:sx n="1" d="1"/>
        <a:sy n="1" d="1"/>
      </p:scale>
      <p:origin x="0" y="0"/>
    </p:cViewPr>
  </p:notesTextViewPr>
  <p:sorterViewPr>
    <p:cViewPr>
      <p:scale>
        <a:sx n="74" d="100"/>
        <a:sy n="74" d="100"/>
      </p:scale>
      <p:origin x="0" y="-444"/>
    </p:cViewPr>
  </p:sorterViewPr>
  <p:notesViewPr>
    <p:cSldViewPr snapToGrid="0" snapToObjects="1">
      <p:cViewPr varScale="1">
        <p:scale>
          <a:sx n="66" d="100"/>
          <a:sy n="66" d="100"/>
        </p:scale>
        <p:origin x="2571"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Brown" userId="8766f016-bde0-4240-b373-e6a018a1ad48" providerId="ADAL" clId="{3AA267F9-885C-4861-8E02-3B074AE31545}"/>
    <pc:docChg chg="modSld">
      <pc:chgData name="Jack Brown" userId="8766f016-bde0-4240-b373-e6a018a1ad48" providerId="ADAL" clId="{3AA267F9-885C-4861-8E02-3B074AE31545}" dt="2021-10-28T03:06:50.743" v="0" actId="20577"/>
      <pc:docMkLst>
        <pc:docMk/>
      </pc:docMkLst>
      <pc:sldChg chg="modSp mod">
        <pc:chgData name="Jack Brown" userId="8766f016-bde0-4240-b373-e6a018a1ad48" providerId="ADAL" clId="{3AA267F9-885C-4861-8E02-3B074AE31545}" dt="2021-10-28T03:06:50.743" v="0" actId="20577"/>
        <pc:sldMkLst>
          <pc:docMk/>
          <pc:sldMk cId="0" sldId="735"/>
        </pc:sldMkLst>
        <pc:graphicFrameChg chg="modGraphic">
          <ac:chgData name="Jack Brown" userId="8766f016-bde0-4240-b373-e6a018a1ad48" providerId="ADAL" clId="{3AA267F9-885C-4861-8E02-3B074AE31545}" dt="2021-10-28T03:06:50.743" v="0" actId="20577"/>
          <ac:graphicFrameMkLst>
            <pc:docMk/>
            <pc:sldMk cId="0" sldId="735"/>
            <ac:graphicFrameMk id="9" creationId="{03C788A0-419E-42DE-AD49-57399CFB4F9B}"/>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Khwan%20Ong\Dropbox%20(Hawkesbury)\CLIENTS\LBT\5.2.%20Trading%20Report\10.%20October%202021\Supporting%20Data\LBT%20Trading%20Data_15Oct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522324501270354E-2"/>
          <c:y val="5.1400554097404488E-2"/>
          <c:w val="0.85615153422982737"/>
          <c:h val="0.80807358096631376"/>
        </c:manualLayout>
      </c:layout>
      <c:barChart>
        <c:barDir val="col"/>
        <c:grouping val="clustered"/>
        <c:varyColors val="0"/>
        <c:ser>
          <c:idx val="1"/>
          <c:order val="1"/>
          <c:tx>
            <c:strRef>
              <c:f>'LBT PriceVol'!$D$5</c:f>
              <c:strCache>
                <c:ptCount val="1"/>
                <c:pt idx="0">
                  <c:v>Volume (RHS)</c:v>
                </c:pt>
              </c:strCache>
            </c:strRef>
          </c:tx>
          <c:spPr>
            <a:solidFill>
              <a:schemeClr val="accent3"/>
            </a:solidFill>
          </c:spPr>
          <c:invertIfNegative val="0"/>
          <c:cat>
            <c:numRef>
              <c:f>'LBT PriceVol'!$B$629:$B$695</c:f>
              <c:numCache>
                <c:formatCode>d\-mmm\-yy</c:formatCode>
                <c:ptCount val="67"/>
                <c:pt idx="0">
                  <c:v>44392</c:v>
                </c:pt>
                <c:pt idx="1">
                  <c:v>44393</c:v>
                </c:pt>
                <c:pt idx="2">
                  <c:v>44396</c:v>
                </c:pt>
                <c:pt idx="3">
                  <c:v>44397</c:v>
                </c:pt>
                <c:pt idx="4">
                  <c:v>44398</c:v>
                </c:pt>
                <c:pt idx="5">
                  <c:v>44399</c:v>
                </c:pt>
                <c:pt idx="6">
                  <c:v>44400</c:v>
                </c:pt>
                <c:pt idx="7">
                  <c:v>44403</c:v>
                </c:pt>
                <c:pt idx="8">
                  <c:v>44404</c:v>
                </c:pt>
                <c:pt idx="9">
                  <c:v>44405</c:v>
                </c:pt>
                <c:pt idx="10">
                  <c:v>44406</c:v>
                </c:pt>
                <c:pt idx="11">
                  <c:v>44407</c:v>
                </c:pt>
                <c:pt idx="12">
                  <c:v>44410</c:v>
                </c:pt>
                <c:pt idx="13">
                  <c:v>44411</c:v>
                </c:pt>
                <c:pt idx="14">
                  <c:v>44412</c:v>
                </c:pt>
                <c:pt idx="15">
                  <c:v>44413</c:v>
                </c:pt>
                <c:pt idx="16">
                  <c:v>44414</c:v>
                </c:pt>
                <c:pt idx="17">
                  <c:v>44417</c:v>
                </c:pt>
                <c:pt idx="18">
                  <c:v>44418</c:v>
                </c:pt>
                <c:pt idx="19">
                  <c:v>44419</c:v>
                </c:pt>
                <c:pt idx="20">
                  <c:v>44420</c:v>
                </c:pt>
                <c:pt idx="21">
                  <c:v>44421</c:v>
                </c:pt>
                <c:pt idx="22">
                  <c:v>44424</c:v>
                </c:pt>
                <c:pt idx="23">
                  <c:v>44425</c:v>
                </c:pt>
                <c:pt idx="24">
                  <c:v>44426</c:v>
                </c:pt>
                <c:pt idx="25">
                  <c:v>44427</c:v>
                </c:pt>
                <c:pt idx="26">
                  <c:v>44428</c:v>
                </c:pt>
                <c:pt idx="27">
                  <c:v>44431</c:v>
                </c:pt>
                <c:pt idx="28">
                  <c:v>44432</c:v>
                </c:pt>
                <c:pt idx="29">
                  <c:v>44433</c:v>
                </c:pt>
                <c:pt idx="30">
                  <c:v>44434</c:v>
                </c:pt>
                <c:pt idx="31">
                  <c:v>44435</c:v>
                </c:pt>
                <c:pt idx="32">
                  <c:v>44438</c:v>
                </c:pt>
                <c:pt idx="33">
                  <c:v>44439</c:v>
                </c:pt>
                <c:pt idx="34">
                  <c:v>44440</c:v>
                </c:pt>
                <c:pt idx="35">
                  <c:v>44441</c:v>
                </c:pt>
                <c:pt idx="36">
                  <c:v>44442</c:v>
                </c:pt>
                <c:pt idx="37">
                  <c:v>44445</c:v>
                </c:pt>
                <c:pt idx="38">
                  <c:v>44446</c:v>
                </c:pt>
                <c:pt idx="39">
                  <c:v>44447</c:v>
                </c:pt>
                <c:pt idx="40">
                  <c:v>44448</c:v>
                </c:pt>
                <c:pt idx="41">
                  <c:v>44449</c:v>
                </c:pt>
                <c:pt idx="42">
                  <c:v>44452</c:v>
                </c:pt>
                <c:pt idx="43">
                  <c:v>44453</c:v>
                </c:pt>
                <c:pt idx="44">
                  <c:v>44454</c:v>
                </c:pt>
                <c:pt idx="45">
                  <c:v>44455</c:v>
                </c:pt>
                <c:pt idx="46">
                  <c:v>44456</c:v>
                </c:pt>
                <c:pt idx="47">
                  <c:v>44459</c:v>
                </c:pt>
                <c:pt idx="48">
                  <c:v>44460</c:v>
                </c:pt>
                <c:pt idx="49">
                  <c:v>44461</c:v>
                </c:pt>
                <c:pt idx="50">
                  <c:v>44462</c:v>
                </c:pt>
                <c:pt idx="51">
                  <c:v>44463</c:v>
                </c:pt>
                <c:pt idx="52">
                  <c:v>44466</c:v>
                </c:pt>
                <c:pt idx="53">
                  <c:v>44467</c:v>
                </c:pt>
                <c:pt idx="54">
                  <c:v>44468</c:v>
                </c:pt>
                <c:pt idx="55">
                  <c:v>44469</c:v>
                </c:pt>
                <c:pt idx="56">
                  <c:v>44470</c:v>
                </c:pt>
                <c:pt idx="57">
                  <c:v>44473</c:v>
                </c:pt>
                <c:pt idx="58">
                  <c:v>44474</c:v>
                </c:pt>
                <c:pt idx="59">
                  <c:v>44475</c:v>
                </c:pt>
                <c:pt idx="60">
                  <c:v>44476</c:v>
                </c:pt>
                <c:pt idx="61">
                  <c:v>44477</c:v>
                </c:pt>
                <c:pt idx="62">
                  <c:v>44480</c:v>
                </c:pt>
                <c:pt idx="63">
                  <c:v>44481</c:v>
                </c:pt>
                <c:pt idx="64">
                  <c:v>44482</c:v>
                </c:pt>
                <c:pt idx="65">
                  <c:v>44483</c:v>
                </c:pt>
                <c:pt idx="66">
                  <c:v>44484</c:v>
                </c:pt>
              </c:numCache>
            </c:numRef>
          </c:cat>
          <c:val>
            <c:numRef>
              <c:f>'LBT PriceVol'!$D$629:$D$695</c:f>
              <c:numCache>
                <c:formatCode>#,##0</c:formatCode>
                <c:ptCount val="67"/>
                <c:pt idx="0">
                  <c:v>602913</c:v>
                </c:pt>
                <c:pt idx="1">
                  <c:v>458094</c:v>
                </c:pt>
                <c:pt idx="2">
                  <c:v>347192</c:v>
                </c:pt>
                <c:pt idx="3">
                  <c:v>609242</c:v>
                </c:pt>
                <c:pt idx="4">
                  <c:v>335600</c:v>
                </c:pt>
                <c:pt idx="5">
                  <c:v>386450</c:v>
                </c:pt>
                <c:pt idx="6">
                  <c:v>183000</c:v>
                </c:pt>
                <c:pt idx="7">
                  <c:v>206667</c:v>
                </c:pt>
                <c:pt idx="8">
                  <c:v>85669</c:v>
                </c:pt>
                <c:pt idx="9">
                  <c:v>66985</c:v>
                </c:pt>
                <c:pt idx="10">
                  <c:v>123143</c:v>
                </c:pt>
                <c:pt idx="11">
                  <c:v>172187</c:v>
                </c:pt>
                <c:pt idx="12">
                  <c:v>680355</c:v>
                </c:pt>
                <c:pt idx="13">
                  <c:v>99401</c:v>
                </c:pt>
                <c:pt idx="14">
                  <c:v>57466</c:v>
                </c:pt>
                <c:pt idx="15">
                  <c:v>635721</c:v>
                </c:pt>
                <c:pt idx="16">
                  <c:v>160564</c:v>
                </c:pt>
                <c:pt idx="17">
                  <c:v>180976</c:v>
                </c:pt>
                <c:pt idx="18">
                  <c:v>725704</c:v>
                </c:pt>
                <c:pt idx="19">
                  <c:v>127849</c:v>
                </c:pt>
                <c:pt idx="20">
                  <c:v>123302</c:v>
                </c:pt>
                <c:pt idx="21">
                  <c:v>51650</c:v>
                </c:pt>
                <c:pt idx="22">
                  <c:v>195559</c:v>
                </c:pt>
                <c:pt idx="23">
                  <c:v>29556</c:v>
                </c:pt>
                <c:pt idx="24">
                  <c:v>378764</c:v>
                </c:pt>
                <c:pt idx="25">
                  <c:v>208680</c:v>
                </c:pt>
                <c:pt idx="26">
                  <c:v>2789053</c:v>
                </c:pt>
                <c:pt idx="27">
                  <c:v>2046470</c:v>
                </c:pt>
                <c:pt idx="28">
                  <c:v>549078</c:v>
                </c:pt>
                <c:pt idx="29">
                  <c:v>269392</c:v>
                </c:pt>
                <c:pt idx="30">
                  <c:v>404958</c:v>
                </c:pt>
                <c:pt idx="31">
                  <c:v>303273</c:v>
                </c:pt>
                <c:pt idx="32">
                  <c:v>386652</c:v>
                </c:pt>
                <c:pt idx="33">
                  <c:v>1577</c:v>
                </c:pt>
                <c:pt idx="34">
                  <c:v>39352</c:v>
                </c:pt>
                <c:pt idx="35">
                  <c:v>769416</c:v>
                </c:pt>
                <c:pt idx="36">
                  <c:v>675635</c:v>
                </c:pt>
                <c:pt idx="37">
                  <c:v>224152</c:v>
                </c:pt>
                <c:pt idx="38">
                  <c:v>156131</c:v>
                </c:pt>
                <c:pt idx="39">
                  <c:v>127701</c:v>
                </c:pt>
                <c:pt idx="40">
                  <c:v>413913</c:v>
                </c:pt>
                <c:pt idx="41">
                  <c:v>1827360</c:v>
                </c:pt>
                <c:pt idx="42">
                  <c:v>3669460</c:v>
                </c:pt>
                <c:pt idx="43">
                  <c:v>489101</c:v>
                </c:pt>
                <c:pt idx="44">
                  <c:v>527960</c:v>
                </c:pt>
                <c:pt idx="45">
                  <c:v>275429</c:v>
                </c:pt>
                <c:pt idx="46">
                  <c:v>336315</c:v>
                </c:pt>
                <c:pt idx="47">
                  <c:v>667405</c:v>
                </c:pt>
                <c:pt idx="48">
                  <c:v>418675</c:v>
                </c:pt>
                <c:pt idx="49">
                  <c:v>219964</c:v>
                </c:pt>
                <c:pt idx="50">
                  <c:v>1220526</c:v>
                </c:pt>
                <c:pt idx="51">
                  <c:v>123279</c:v>
                </c:pt>
                <c:pt idx="52">
                  <c:v>4283882</c:v>
                </c:pt>
                <c:pt idx="53">
                  <c:v>2750952</c:v>
                </c:pt>
                <c:pt idx="54">
                  <c:v>675254</c:v>
                </c:pt>
                <c:pt idx="55">
                  <c:v>346646</c:v>
                </c:pt>
                <c:pt idx="56">
                  <c:v>58304</c:v>
                </c:pt>
                <c:pt idx="57">
                  <c:v>226153</c:v>
                </c:pt>
                <c:pt idx="58">
                  <c:v>657100</c:v>
                </c:pt>
                <c:pt idx="59">
                  <c:v>2424843</c:v>
                </c:pt>
                <c:pt idx="60">
                  <c:v>309084</c:v>
                </c:pt>
                <c:pt idx="61">
                  <c:v>91400</c:v>
                </c:pt>
                <c:pt idx="62">
                  <c:v>257008</c:v>
                </c:pt>
                <c:pt idx="63">
                  <c:v>418871</c:v>
                </c:pt>
                <c:pt idx="64">
                  <c:v>110378</c:v>
                </c:pt>
                <c:pt idx="65">
                  <c:v>20072</c:v>
                </c:pt>
                <c:pt idx="66">
                  <c:v>726752</c:v>
                </c:pt>
              </c:numCache>
            </c:numRef>
          </c:val>
          <c:extLst>
            <c:ext xmlns:c16="http://schemas.microsoft.com/office/drawing/2014/chart" uri="{C3380CC4-5D6E-409C-BE32-E72D297353CC}">
              <c16:uniqueId val="{00000000-9798-4B25-BE1B-00340579A866}"/>
            </c:ext>
          </c:extLst>
        </c:ser>
        <c:dLbls>
          <c:showLegendKey val="0"/>
          <c:showVal val="0"/>
          <c:showCatName val="0"/>
          <c:showSerName val="0"/>
          <c:showPercent val="0"/>
          <c:showBubbleSize val="0"/>
        </c:dLbls>
        <c:gapWidth val="150"/>
        <c:axId val="247097560"/>
        <c:axId val="247093640"/>
      </c:barChart>
      <c:lineChart>
        <c:grouping val="standard"/>
        <c:varyColors val="0"/>
        <c:ser>
          <c:idx val="0"/>
          <c:order val="0"/>
          <c:tx>
            <c:strRef>
              <c:f>'LBT PriceVol'!$C$5</c:f>
              <c:strCache>
                <c:ptCount val="1"/>
                <c:pt idx="0">
                  <c:v>Price</c:v>
                </c:pt>
              </c:strCache>
            </c:strRef>
          </c:tx>
          <c:spPr>
            <a:ln w="19050">
              <a:solidFill>
                <a:srgbClr val="C00000"/>
              </a:solidFill>
              <a:prstDash val="sysDot"/>
            </a:ln>
          </c:spPr>
          <c:marker>
            <c:symbol val="none"/>
          </c:marker>
          <c:cat>
            <c:numRef>
              <c:f>'LBT PriceVol'!$B$629:$B$695</c:f>
              <c:numCache>
                <c:formatCode>d\-mmm\-yy</c:formatCode>
                <c:ptCount val="67"/>
                <c:pt idx="0">
                  <c:v>44392</c:v>
                </c:pt>
                <c:pt idx="1">
                  <c:v>44393</c:v>
                </c:pt>
                <c:pt idx="2">
                  <c:v>44396</c:v>
                </c:pt>
                <c:pt idx="3">
                  <c:v>44397</c:v>
                </c:pt>
                <c:pt idx="4">
                  <c:v>44398</c:v>
                </c:pt>
                <c:pt idx="5">
                  <c:v>44399</c:v>
                </c:pt>
                <c:pt idx="6">
                  <c:v>44400</c:v>
                </c:pt>
                <c:pt idx="7">
                  <c:v>44403</c:v>
                </c:pt>
                <c:pt idx="8">
                  <c:v>44404</c:v>
                </c:pt>
                <c:pt idx="9">
                  <c:v>44405</c:v>
                </c:pt>
                <c:pt idx="10">
                  <c:v>44406</c:v>
                </c:pt>
                <c:pt idx="11">
                  <c:v>44407</c:v>
                </c:pt>
                <c:pt idx="12">
                  <c:v>44410</c:v>
                </c:pt>
                <c:pt idx="13">
                  <c:v>44411</c:v>
                </c:pt>
                <c:pt idx="14">
                  <c:v>44412</c:v>
                </c:pt>
                <c:pt idx="15">
                  <c:v>44413</c:v>
                </c:pt>
                <c:pt idx="16">
                  <c:v>44414</c:v>
                </c:pt>
                <c:pt idx="17">
                  <c:v>44417</c:v>
                </c:pt>
                <c:pt idx="18">
                  <c:v>44418</c:v>
                </c:pt>
                <c:pt idx="19">
                  <c:v>44419</c:v>
                </c:pt>
                <c:pt idx="20">
                  <c:v>44420</c:v>
                </c:pt>
                <c:pt idx="21">
                  <c:v>44421</c:v>
                </c:pt>
                <c:pt idx="22">
                  <c:v>44424</c:v>
                </c:pt>
                <c:pt idx="23">
                  <c:v>44425</c:v>
                </c:pt>
                <c:pt idx="24">
                  <c:v>44426</c:v>
                </c:pt>
                <c:pt idx="25">
                  <c:v>44427</c:v>
                </c:pt>
                <c:pt idx="26">
                  <c:v>44428</c:v>
                </c:pt>
                <c:pt idx="27">
                  <c:v>44431</c:v>
                </c:pt>
                <c:pt idx="28">
                  <c:v>44432</c:v>
                </c:pt>
                <c:pt idx="29">
                  <c:v>44433</c:v>
                </c:pt>
                <c:pt idx="30">
                  <c:v>44434</c:v>
                </c:pt>
                <c:pt idx="31">
                  <c:v>44435</c:v>
                </c:pt>
                <c:pt idx="32">
                  <c:v>44438</c:v>
                </c:pt>
                <c:pt idx="33">
                  <c:v>44439</c:v>
                </c:pt>
                <c:pt idx="34">
                  <c:v>44440</c:v>
                </c:pt>
                <c:pt idx="35">
                  <c:v>44441</c:v>
                </c:pt>
                <c:pt idx="36">
                  <c:v>44442</c:v>
                </c:pt>
                <c:pt idx="37">
                  <c:v>44445</c:v>
                </c:pt>
                <c:pt idx="38">
                  <c:v>44446</c:v>
                </c:pt>
                <c:pt idx="39">
                  <c:v>44447</c:v>
                </c:pt>
                <c:pt idx="40">
                  <c:v>44448</c:v>
                </c:pt>
                <c:pt idx="41">
                  <c:v>44449</c:v>
                </c:pt>
                <c:pt idx="42">
                  <c:v>44452</c:v>
                </c:pt>
                <c:pt idx="43">
                  <c:v>44453</c:v>
                </c:pt>
                <c:pt idx="44">
                  <c:v>44454</c:v>
                </c:pt>
                <c:pt idx="45">
                  <c:v>44455</c:v>
                </c:pt>
                <c:pt idx="46">
                  <c:v>44456</c:v>
                </c:pt>
                <c:pt idx="47">
                  <c:v>44459</c:v>
                </c:pt>
                <c:pt idx="48">
                  <c:v>44460</c:v>
                </c:pt>
                <c:pt idx="49">
                  <c:v>44461</c:v>
                </c:pt>
                <c:pt idx="50">
                  <c:v>44462</c:v>
                </c:pt>
                <c:pt idx="51">
                  <c:v>44463</c:v>
                </c:pt>
                <c:pt idx="52">
                  <c:v>44466</c:v>
                </c:pt>
                <c:pt idx="53">
                  <c:v>44467</c:v>
                </c:pt>
                <c:pt idx="54">
                  <c:v>44468</c:v>
                </c:pt>
                <c:pt idx="55">
                  <c:v>44469</c:v>
                </c:pt>
                <c:pt idx="56">
                  <c:v>44470</c:v>
                </c:pt>
                <c:pt idx="57">
                  <c:v>44473</c:v>
                </c:pt>
                <c:pt idx="58">
                  <c:v>44474</c:v>
                </c:pt>
                <c:pt idx="59">
                  <c:v>44475</c:v>
                </c:pt>
                <c:pt idx="60">
                  <c:v>44476</c:v>
                </c:pt>
                <c:pt idx="61">
                  <c:v>44477</c:v>
                </c:pt>
                <c:pt idx="62">
                  <c:v>44480</c:v>
                </c:pt>
                <c:pt idx="63">
                  <c:v>44481</c:v>
                </c:pt>
                <c:pt idx="64">
                  <c:v>44482</c:v>
                </c:pt>
                <c:pt idx="65">
                  <c:v>44483</c:v>
                </c:pt>
                <c:pt idx="66">
                  <c:v>44484</c:v>
                </c:pt>
              </c:numCache>
            </c:numRef>
          </c:cat>
          <c:val>
            <c:numRef>
              <c:f>'LBT PriceVol'!$C$629:$C$695</c:f>
              <c:numCache>
                <c:formatCode>0.000</c:formatCode>
                <c:ptCount val="67"/>
                <c:pt idx="0">
                  <c:v>0.11</c:v>
                </c:pt>
                <c:pt idx="1">
                  <c:v>0.11</c:v>
                </c:pt>
                <c:pt idx="2">
                  <c:v>0.115</c:v>
                </c:pt>
                <c:pt idx="3">
                  <c:v>0.11</c:v>
                </c:pt>
                <c:pt idx="4">
                  <c:v>0.115</c:v>
                </c:pt>
                <c:pt idx="5">
                  <c:v>0.11</c:v>
                </c:pt>
                <c:pt idx="6">
                  <c:v>0.105</c:v>
                </c:pt>
                <c:pt idx="7">
                  <c:v>0.11</c:v>
                </c:pt>
                <c:pt idx="8">
                  <c:v>0.115</c:v>
                </c:pt>
                <c:pt idx="9">
                  <c:v>0.11</c:v>
                </c:pt>
                <c:pt idx="10">
                  <c:v>0.105</c:v>
                </c:pt>
                <c:pt idx="11">
                  <c:v>0.105</c:v>
                </c:pt>
                <c:pt idx="12">
                  <c:v>0.1</c:v>
                </c:pt>
                <c:pt idx="13">
                  <c:v>0.105</c:v>
                </c:pt>
                <c:pt idx="14">
                  <c:v>0.105</c:v>
                </c:pt>
                <c:pt idx="15">
                  <c:v>0.1</c:v>
                </c:pt>
                <c:pt idx="16">
                  <c:v>0.1</c:v>
                </c:pt>
                <c:pt idx="17">
                  <c:v>0.1</c:v>
                </c:pt>
                <c:pt idx="18">
                  <c:v>9.2999999999999999E-2</c:v>
                </c:pt>
                <c:pt idx="19">
                  <c:v>9.9000000000000005E-2</c:v>
                </c:pt>
                <c:pt idx="20">
                  <c:v>0.105</c:v>
                </c:pt>
                <c:pt idx="21">
                  <c:v>9.7000000000000003E-2</c:v>
                </c:pt>
                <c:pt idx="22">
                  <c:v>9.9000000000000005E-2</c:v>
                </c:pt>
                <c:pt idx="23">
                  <c:v>9.9000000000000005E-2</c:v>
                </c:pt>
                <c:pt idx="24">
                  <c:v>0.105</c:v>
                </c:pt>
                <c:pt idx="25">
                  <c:v>9.9000000000000005E-2</c:v>
                </c:pt>
                <c:pt idx="26">
                  <c:v>0.12</c:v>
                </c:pt>
                <c:pt idx="27">
                  <c:v>0.12</c:v>
                </c:pt>
                <c:pt idx="28">
                  <c:v>0.12</c:v>
                </c:pt>
                <c:pt idx="29">
                  <c:v>0.12</c:v>
                </c:pt>
                <c:pt idx="30">
                  <c:v>0.125</c:v>
                </c:pt>
                <c:pt idx="31">
                  <c:v>0.125</c:v>
                </c:pt>
                <c:pt idx="32">
                  <c:v>0.13</c:v>
                </c:pt>
                <c:pt idx="33">
                  <c:v>0.13</c:v>
                </c:pt>
                <c:pt idx="34">
                  <c:v>0.12</c:v>
                </c:pt>
                <c:pt idx="35">
                  <c:v>0.12</c:v>
                </c:pt>
                <c:pt idx="36">
                  <c:v>0.125</c:v>
                </c:pt>
                <c:pt idx="37">
                  <c:v>0.13</c:v>
                </c:pt>
                <c:pt idx="38">
                  <c:v>0.12</c:v>
                </c:pt>
                <c:pt idx="39">
                  <c:v>0.13</c:v>
                </c:pt>
                <c:pt idx="40">
                  <c:v>0.125</c:v>
                </c:pt>
                <c:pt idx="41">
                  <c:v>0.13500000000000001</c:v>
                </c:pt>
                <c:pt idx="42">
                  <c:v>0.14499999999999999</c:v>
                </c:pt>
                <c:pt idx="43">
                  <c:v>0.14499999999999999</c:v>
                </c:pt>
                <c:pt idx="44">
                  <c:v>0.13500000000000001</c:v>
                </c:pt>
                <c:pt idx="45">
                  <c:v>0.14499999999999999</c:v>
                </c:pt>
                <c:pt idx="46">
                  <c:v>0.14499999999999999</c:v>
                </c:pt>
                <c:pt idx="47">
                  <c:v>0.14499999999999999</c:v>
                </c:pt>
                <c:pt idx="48">
                  <c:v>0.14000000000000001</c:v>
                </c:pt>
                <c:pt idx="49">
                  <c:v>0.14499999999999999</c:v>
                </c:pt>
                <c:pt idx="50">
                  <c:v>0.14499999999999999</c:v>
                </c:pt>
                <c:pt idx="51">
                  <c:v>0.14000000000000001</c:v>
                </c:pt>
                <c:pt idx="52">
                  <c:v>0.14000000000000001</c:v>
                </c:pt>
                <c:pt idx="53">
                  <c:v>0.115</c:v>
                </c:pt>
                <c:pt idx="54">
                  <c:v>0.12</c:v>
                </c:pt>
                <c:pt idx="55">
                  <c:v>0.12</c:v>
                </c:pt>
                <c:pt idx="56">
                  <c:v>0.125</c:v>
                </c:pt>
                <c:pt idx="57">
                  <c:v>0.12</c:v>
                </c:pt>
                <c:pt idx="58">
                  <c:v>0.115</c:v>
                </c:pt>
                <c:pt idx="59">
                  <c:v>0.105</c:v>
                </c:pt>
                <c:pt idx="60">
                  <c:v>0.115</c:v>
                </c:pt>
                <c:pt idx="61">
                  <c:v>0.11</c:v>
                </c:pt>
                <c:pt idx="62">
                  <c:v>0.115</c:v>
                </c:pt>
                <c:pt idx="63">
                  <c:v>0.115</c:v>
                </c:pt>
                <c:pt idx="64">
                  <c:v>0.115</c:v>
                </c:pt>
                <c:pt idx="65">
                  <c:v>0.11</c:v>
                </c:pt>
                <c:pt idx="66">
                  <c:v>0.115</c:v>
                </c:pt>
              </c:numCache>
            </c:numRef>
          </c:val>
          <c:smooth val="0"/>
          <c:extLst>
            <c:ext xmlns:c16="http://schemas.microsoft.com/office/drawing/2014/chart" uri="{C3380CC4-5D6E-409C-BE32-E72D297353CC}">
              <c16:uniqueId val="{00000001-9798-4B25-BE1B-00340579A866}"/>
            </c:ext>
          </c:extLst>
        </c:ser>
        <c:dLbls>
          <c:showLegendKey val="0"/>
          <c:showVal val="0"/>
          <c:showCatName val="0"/>
          <c:showSerName val="0"/>
          <c:showPercent val="0"/>
          <c:showBubbleSize val="0"/>
        </c:dLbls>
        <c:marker val="1"/>
        <c:smooth val="0"/>
        <c:axId val="247093248"/>
        <c:axId val="247095600"/>
      </c:lineChart>
      <c:dateAx>
        <c:axId val="247093248"/>
        <c:scaling>
          <c:orientation val="minMax"/>
        </c:scaling>
        <c:delete val="0"/>
        <c:axPos val="b"/>
        <c:numFmt formatCode="dd\ mmm" sourceLinked="0"/>
        <c:majorTickMark val="out"/>
        <c:minorTickMark val="none"/>
        <c:tickLblPos val="nextTo"/>
        <c:txPr>
          <a:bodyPr rot="0" vert="horz"/>
          <a:lstStyle/>
          <a:p>
            <a:pPr>
              <a:defRPr/>
            </a:pPr>
            <a:endParaRPr lang="en-US"/>
          </a:p>
        </c:txPr>
        <c:crossAx val="247095600"/>
        <c:crosses val="autoZero"/>
        <c:auto val="1"/>
        <c:lblOffset val="100"/>
        <c:baseTimeUnit val="days"/>
        <c:majorUnit val="13"/>
      </c:dateAx>
      <c:valAx>
        <c:axId val="247095600"/>
        <c:scaling>
          <c:orientation val="minMax"/>
          <c:min val="0"/>
        </c:scaling>
        <c:delete val="0"/>
        <c:axPos val="l"/>
        <c:majorGridlines>
          <c:spPr>
            <a:ln>
              <a:solidFill>
                <a:schemeClr val="bg1">
                  <a:lumMod val="75000"/>
                </a:schemeClr>
              </a:solidFill>
              <a:prstDash val="dash"/>
            </a:ln>
          </c:spPr>
        </c:majorGridlines>
        <c:numFmt formatCode="&quot;$&quot;#,##0.00" sourceLinked="0"/>
        <c:majorTickMark val="out"/>
        <c:minorTickMark val="none"/>
        <c:tickLblPos val="nextTo"/>
        <c:spPr>
          <a:ln>
            <a:noFill/>
          </a:ln>
        </c:spPr>
        <c:txPr>
          <a:bodyPr/>
          <a:lstStyle/>
          <a:p>
            <a:pPr>
              <a:defRPr sz="800"/>
            </a:pPr>
            <a:endParaRPr lang="en-US"/>
          </a:p>
        </c:txPr>
        <c:crossAx val="247093248"/>
        <c:crosses val="autoZero"/>
        <c:crossBetween val="between"/>
      </c:valAx>
      <c:valAx>
        <c:axId val="247093640"/>
        <c:scaling>
          <c:orientation val="minMax"/>
        </c:scaling>
        <c:delete val="0"/>
        <c:axPos val="r"/>
        <c:numFmt formatCode="#,##0.0" sourceLinked="0"/>
        <c:majorTickMark val="out"/>
        <c:minorTickMark val="none"/>
        <c:tickLblPos val="nextTo"/>
        <c:spPr>
          <a:ln>
            <a:noFill/>
          </a:ln>
        </c:spPr>
        <c:txPr>
          <a:bodyPr/>
          <a:lstStyle/>
          <a:p>
            <a:pPr>
              <a:defRPr sz="800"/>
            </a:pPr>
            <a:endParaRPr lang="en-US"/>
          </a:p>
        </c:txPr>
        <c:crossAx val="247097560"/>
        <c:crosses val="max"/>
        <c:crossBetween val="between"/>
        <c:majorUnit val="500000"/>
        <c:dispUnits>
          <c:builtInUnit val="millions"/>
          <c:dispUnitsLbl>
            <c:layout>
              <c:manualLayout>
                <c:xMode val="edge"/>
                <c:yMode val="edge"/>
                <c:x val="0.96151536635575574"/>
                <c:y val="0.38447366210371242"/>
              </c:manualLayout>
            </c:layout>
          </c:dispUnitsLbl>
        </c:dispUnits>
      </c:valAx>
      <c:dateAx>
        <c:axId val="247097560"/>
        <c:scaling>
          <c:orientation val="minMax"/>
        </c:scaling>
        <c:delete val="1"/>
        <c:axPos val="b"/>
        <c:numFmt formatCode="d\-mmm\-yy" sourceLinked="1"/>
        <c:majorTickMark val="out"/>
        <c:minorTickMark val="none"/>
        <c:tickLblPos val="nextTo"/>
        <c:crossAx val="247093640"/>
        <c:crosses val="autoZero"/>
        <c:auto val="1"/>
        <c:lblOffset val="100"/>
        <c:baseTimeUnit val="days"/>
      </c:dateAx>
    </c:plotArea>
    <c:legend>
      <c:legendPos val="r"/>
      <c:layout>
        <c:manualLayout>
          <c:xMode val="edge"/>
          <c:yMode val="edge"/>
          <c:x val="0.16304111986001749"/>
          <c:y val="0.93361936315337635"/>
          <c:w val="0.55881955380577431"/>
          <c:h val="6.3970692188066641E-2"/>
        </c:manualLayout>
      </c:layout>
      <c:overlay val="0"/>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FD45A1-3A79-F44F-831F-56094741FA01}"/>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eaLnBrk="1" fontAlgn="auto" hangingPunct="1">
              <a:spcBef>
                <a:spcPts val="0"/>
              </a:spcBef>
              <a:spcAft>
                <a:spcPts val="0"/>
              </a:spcAft>
              <a:defRPr sz="1300">
                <a:latin typeface="+mn-lt"/>
              </a:defRPr>
            </a:lvl1pPr>
          </a:lstStyle>
          <a:p>
            <a:pPr>
              <a:defRPr/>
            </a:pPr>
            <a:endParaRPr lang="en-AU" dirty="0"/>
          </a:p>
        </p:txBody>
      </p:sp>
      <p:sp>
        <p:nvSpPr>
          <p:cNvPr id="3" name="Date Placeholder 2">
            <a:extLst>
              <a:ext uri="{FF2B5EF4-FFF2-40B4-BE49-F238E27FC236}">
                <a16:creationId xmlns:a16="http://schemas.microsoft.com/office/drawing/2014/main" id="{9933163F-5E5D-DE4E-A82E-1DD111EA97F1}"/>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eaLnBrk="1" fontAlgn="auto" hangingPunct="1">
              <a:spcBef>
                <a:spcPts val="0"/>
              </a:spcBef>
              <a:spcAft>
                <a:spcPts val="0"/>
              </a:spcAft>
              <a:defRPr sz="1300" smtClean="0">
                <a:latin typeface="+mn-lt"/>
              </a:defRPr>
            </a:lvl1pPr>
          </a:lstStyle>
          <a:p>
            <a:pPr>
              <a:defRPr/>
            </a:pPr>
            <a:fld id="{1A4BFDCF-A912-DB4A-86B6-9E72DD055B04}" type="datetimeFigureOut">
              <a:rPr lang="en-AU"/>
              <a:pPr>
                <a:defRPr/>
              </a:pPr>
              <a:t>28/10/2021</a:t>
            </a:fld>
            <a:endParaRPr lang="en-AU" dirty="0"/>
          </a:p>
        </p:txBody>
      </p:sp>
      <p:sp>
        <p:nvSpPr>
          <p:cNvPr id="4" name="Footer Placeholder 3">
            <a:extLst>
              <a:ext uri="{FF2B5EF4-FFF2-40B4-BE49-F238E27FC236}">
                <a16:creationId xmlns:a16="http://schemas.microsoft.com/office/drawing/2014/main" id="{69F2A946-650D-5D43-854E-5F3823C46D05}"/>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defRPr>
            </a:lvl1pPr>
          </a:lstStyle>
          <a:p>
            <a:pPr>
              <a:defRPr/>
            </a:pPr>
            <a:endParaRPr lang="en-AU" dirty="0"/>
          </a:p>
        </p:txBody>
      </p:sp>
      <p:sp>
        <p:nvSpPr>
          <p:cNvPr id="5" name="Slide Number Placeholder 4">
            <a:extLst>
              <a:ext uri="{FF2B5EF4-FFF2-40B4-BE49-F238E27FC236}">
                <a16:creationId xmlns:a16="http://schemas.microsoft.com/office/drawing/2014/main" id="{61E23547-5ACB-DF42-BEE9-D9132CCF22C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eaLnBrk="1" fontAlgn="auto" hangingPunct="1">
              <a:spcBef>
                <a:spcPts val="0"/>
              </a:spcBef>
              <a:spcAft>
                <a:spcPts val="0"/>
              </a:spcAft>
              <a:defRPr sz="1300" smtClean="0">
                <a:latin typeface="+mn-lt"/>
              </a:defRPr>
            </a:lvl1pPr>
          </a:lstStyle>
          <a:p>
            <a:pPr>
              <a:defRPr/>
            </a:pPr>
            <a:fld id="{7192684F-0FBE-604A-9085-F2285FE33A86}" type="slidenum">
              <a:rPr lang="en-AU"/>
              <a:pPr>
                <a:defRPr/>
              </a:pPr>
              <a:t>‹#›</a:t>
            </a:fld>
            <a:endParaRPr lang="en-AU"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9A821-FDD1-2F44-8224-7EA585552759}"/>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0DEFA36B-23AF-FA4C-90B0-525D28FC0168}"/>
              </a:ext>
            </a:extLst>
          </p:cNvPr>
          <p:cNvSpPr>
            <a:spLocks noGrp="1"/>
          </p:cNvSpPr>
          <p:nvPr>
            <p:ph type="dt" idx="1"/>
          </p:nvPr>
        </p:nvSpPr>
        <p:spPr>
          <a:xfrm>
            <a:off x="4023992" y="0"/>
            <a:ext cx="3078427" cy="513508"/>
          </a:xfrm>
          <a:prstGeom prst="rect">
            <a:avLst/>
          </a:prstGeom>
        </p:spPr>
        <p:txBody>
          <a:bodyPr vert="horz" lIns="99075" tIns="49538" rIns="99075" bIns="49538" rtlCol="0"/>
          <a:lstStyle>
            <a:lvl1pPr algn="r" eaLnBrk="1" fontAlgn="auto" hangingPunct="1">
              <a:spcBef>
                <a:spcPts val="0"/>
              </a:spcBef>
              <a:spcAft>
                <a:spcPts val="0"/>
              </a:spcAft>
              <a:defRPr sz="1300" smtClean="0">
                <a:latin typeface="+mn-lt"/>
              </a:defRPr>
            </a:lvl1pPr>
          </a:lstStyle>
          <a:p>
            <a:pPr>
              <a:defRPr/>
            </a:pPr>
            <a:fld id="{BFCACCDF-F80A-CC48-9744-2DF69112D1FB}" type="datetimeFigureOut">
              <a:rPr lang="en-US"/>
              <a:pPr>
                <a:defRPr/>
              </a:pPr>
              <a:t>10/28/2021</a:t>
            </a:fld>
            <a:endParaRPr lang="en-US" dirty="0"/>
          </a:p>
        </p:txBody>
      </p:sp>
      <p:sp>
        <p:nvSpPr>
          <p:cNvPr id="4" name="Slide Image Placeholder 3">
            <a:extLst>
              <a:ext uri="{FF2B5EF4-FFF2-40B4-BE49-F238E27FC236}">
                <a16:creationId xmlns:a16="http://schemas.microsoft.com/office/drawing/2014/main" id="{9D31B488-1B73-B246-B9B2-A6B597A7B5A1}"/>
              </a:ext>
            </a:extLst>
          </p:cNvPr>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pPr lvl="0"/>
            <a:endParaRPr lang="en-US" noProof="0" dirty="0"/>
          </a:p>
        </p:txBody>
      </p:sp>
      <p:sp>
        <p:nvSpPr>
          <p:cNvPr id="5" name="Notes Placeholder 4">
            <a:extLst>
              <a:ext uri="{FF2B5EF4-FFF2-40B4-BE49-F238E27FC236}">
                <a16:creationId xmlns:a16="http://schemas.microsoft.com/office/drawing/2014/main" id="{789ED19C-18EF-3A45-B498-7BE4C3B16EF7}"/>
              </a:ext>
            </a:extLst>
          </p:cNvPr>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E0E468-B296-D84C-B621-9F1D7E9279D5}"/>
              </a:ext>
            </a:extLst>
          </p:cNvPr>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7F51E61-299D-0340-A5EE-74545E8B1DB9}"/>
              </a:ext>
            </a:extLst>
          </p:cNvPr>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eaLnBrk="1" fontAlgn="auto" hangingPunct="1">
              <a:spcBef>
                <a:spcPts val="0"/>
              </a:spcBef>
              <a:spcAft>
                <a:spcPts val="0"/>
              </a:spcAft>
              <a:defRPr sz="1300" smtClean="0">
                <a:latin typeface="+mn-lt"/>
              </a:defRPr>
            </a:lvl1pPr>
          </a:lstStyle>
          <a:p>
            <a:pPr>
              <a:defRPr/>
            </a:pPr>
            <a:fld id="{A917808D-188C-1F42-BBCE-E99826AE5FC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DA59966-BC97-9B40-98B8-AC0EA971AD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CA211C3-149C-0F46-A2C3-FB13359D22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a:p>
        </p:txBody>
      </p:sp>
      <p:sp>
        <p:nvSpPr>
          <p:cNvPr id="16387" name="Slide Number Placeholder 3">
            <a:extLst>
              <a:ext uri="{FF2B5EF4-FFF2-40B4-BE49-F238E27FC236}">
                <a16:creationId xmlns:a16="http://schemas.microsoft.com/office/drawing/2014/main" id="{0F4C2539-E00D-814E-BA26-872FDD5946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804986" indent="-309610">
              <a:defRPr>
                <a:solidFill>
                  <a:schemeClr val="tx1"/>
                </a:solidFill>
                <a:latin typeface="Century Gothic" panose="020B0502020202020204" pitchFamily="34" charset="0"/>
              </a:defRPr>
            </a:lvl2pPr>
            <a:lvl3pPr marL="1238441" indent="-247688">
              <a:defRPr>
                <a:solidFill>
                  <a:schemeClr val="tx1"/>
                </a:solidFill>
                <a:latin typeface="Century Gothic" panose="020B0502020202020204" pitchFamily="34" charset="0"/>
              </a:defRPr>
            </a:lvl3pPr>
            <a:lvl4pPr marL="1733817" indent="-247688">
              <a:defRPr>
                <a:solidFill>
                  <a:schemeClr val="tx1"/>
                </a:solidFill>
                <a:latin typeface="Century Gothic" panose="020B0502020202020204" pitchFamily="34" charset="0"/>
              </a:defRPr>
            </a:lvl4pPr>
            <a:lvl5pPr marL="2229193" indent="-247688">
              <a:defRPr>
                <a:solidFill>
                  <a:schemeClr val="tx1"/>
                </a:solidFill>
                <a:latin typeface="Century Gothic" panose="020B0502020202020204" pitchFamily="34" charset="0"/>
              </a:defRPr>
            </a:lvl5pPr>
            <a:lvl6pPr marL="2724569" indent="-247688" fontAlgn="base">
              <a:spcBef>
                <a:spcPct val="0"/>
              </a:spcBef>
              <a:spcAft>
                <a:spcPct val="0"/>
              </a:spcAft>
              <a:defRPr>
                <a:solidFill>
                  <a:schemeClr val="tx1"/>
                </a:solidFill>
                <a:latin typeface="Century Gothic" panose="020B0502020202020204" pitchFamily="34" charset="0"/>
              </a:defRPr>
            </a:lvl6pPr>
            <a:lvl7pPr marL="3219945" indent="-247688" fontAlgn="base">
              <a:spcBef>
                <a:spcPct val="0"/>
              </a:spcBef>
              <a:spcAft>
                <a:spcPct val="0"/>
              </a:spcAft>
              <a:defRPr>
                <a:solidFill>
                  <a:schemeClr val="tx1"/>
                </a:solidFill>
                <a:latin typeface="Century Gothic" panose="020B0502020202020204" pitchFamily="34" charset="0"/>
              </a:defRPr>
            </a:lvl7pPr>
            <a:lvl8pPr marL="3715322" indent="-247688" fontAlgn="base">
              <a:spcBef>
                <a:spcPct val="0"/>
              </a:spcBef>
              <a:spcAft>
                <a:spcPct val="0"/>
              </a:spcAft>
              <a:defRPr>
                <a:solidFill>
                  <a:schemeClr val="tx1"/>
                </a:solidFill>
                <a:latin typeface="Century Gothic" panose="020B0502020202020204" pitchFamily="34" charset="0"/>
              </a:defRPr>
            </a:lvl8pPr>
            <a:lvl9pPr marL="4210698" indent="-247688"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9B1E645-24A6-2944-8911-4C6237E0A2D2}"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spcBef>
                <a:spcPts val="600"/>
              </a:spcBef>
              <a:buFont typeface="Arial" panose="020B0604020202020204" pitchFamily="34" charset="0"/>
              <a:buChar char="•"/>
            </a:pPr>
            <a:endParaRPr lang="en-AU" sz="1100" b="1"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pPr>
              <a:defRPr/>
            </a:pPr>
            <a:fld id="{A917808D-188C-1F42-BBCE-E99826AE5FCF}" type="slidenum">
              <a:rPr lang="en-US" smtClean="0"/>
              <a:pPr>
                <a:defRPr/>
              </a:pPr>
              <a:t>10</a:t>
            </a:fld>
            <a:endParaRPr lang="en-US" dirty="0"/>
          </a:p>
        </p:txBody>
      </p:sp>
    </p:spTree>
    <p:extLst>
      <p:ext uri="{BB962C8B-B14F-4D97-AF65-F5344CB8AC3E}">
        <p14:creationId xmlns:p14="http://schemas.microsoft.com/office/powerpoint/2010/main" val="273883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600FFA8-1B07-B742-9E90-7559663659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B335B365-8E63-DC49-9E11-91F6F2B09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Each 1% market penetration = $</a:t>
            </a:r>
            <a:r>
              <a:rPr lang="en-US" altLang="en-US" dirty="0" err="1"/>
              <a:t>XXXm</a:t>
            </a:r>
            <a:endParaRPr lang="en-US" altLang="en-US" dirty="0"/>
          </a:p>
          <a:p>
            <a:pPr>
              <a:spcBef>
                <a:spcPct val="0"/>
              </a:spcBef>
            </a:pPr>
            <a:r>
              <a:rPr lang="en-US" altLang="en-US" dirty="0"/>
              <a:t>=&gt; Size of market</a:t>
            </a:r>
          </a:p>
          <a:p>
            <a:pPr>
              <a:spcBef>
                <a:spcPct val="0"/>
              </a:spcBef>
            </a:pPr>
            <a:r>
              <a:rPr lang="en-US" altLang="en-US" dirty="0"/>
              <a:t>2021 leading to 2025</a:t>
            </a:r>
          </a:p>
          <a:p>
            <a:pPr>
              <a:spcBef>
                <a:spcPct val="0"/>
              </a:spcBef>
            </a:pPr>
            <a:endParaRPr lang="en-US" altLang="en-US" dirty="0"/>
          </a:p>
          <a:p>
            <a:pPr>
              <a:spcBef>
                <a:spcPct val="0"/>
              </a:spcBef>
            </a:pPr>
            <a:r>
              <a:rPr lang="en-US" altLang="en-US" dirty="0"/>
              <a:t>2022</a:t>
            </a:r>
          </a:p>
          <a:p>
            <a:pPr>
              <a:spcBef>
                <a:spcPct val="0"/>
              </a:spcBef>
            </a:pPr>
            <a:r>
              <a:rPr lang="en-US" altLang="en-US" b="1" dirty="0"/>
              <a:t>Technology</a:t>
            </a:r>
          </a:p>
          <a:p>
            <a:pPr>
              <a:spcBef>
                <a:spcPct val="0"/>
              </a:spcBef>
            </a:pPr>
            <a:r>
              <a:rPr lang="en-US" altLang="en-US" dirty="0"/>
              <a:t>Growing sales through partnerships</a:t>
            </a:r>
          </a:p>
          <a:p>
            <a:pPr>
              <a:spcBef>
                <a:spcPct val="0"/>
              </a:spcBef>
            </a:pPr>
            <a:r>
              <a:rPr lang="en-US" altLang="en-US" dirty="0"/>
              <a:t>2 modules in key markets</a:t>
            </a:r>
          </a:p>
          <a:p>
            <a:pPr>
              <a:spcBef>
                <a:spcPct val="0"/>
              </a:spcBef>
            </a:pPr>
            <a:r>
              <a:rPr lang="en-US" altLang="en-US" dirty="0"/>
              <a:t>APAS-AMR released for first customer use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t>Market Opportunity</a:t>
            </a:r>
          </a:p>
          <a:p>
            <a:pPr>
              <a:spcBef>
                <a:spcPct val="0"/>
              </a:spcBef>
            </a:pPr>
            <a:r>
              <a:rPr lang="en-US" altLang="en-US" b="1" dirty="0"/>
              <a:t>Customers</a:t>
            </a:r>
          </a:p>
          <a:p>
            <a:pPr>
              <a:spcBef>
                <a:spcPct val="0"/>
              </a:spcBef>
            </a:pPr>
            <a:r>
              <a:rPr lang="en-US" altLang="en-US" b="0" dirty="0"/>
              <a:t>Early adopters &gt;&gt; growing installed base</a:t>
            </a:r>
          </a:p>
          <a:p>
            <a:pPr>
              <a:spcBef>
                <a:spcPct val="0"/>
              </a:spcBef>
            </a:pPr>
            <a:endParaRPr lang="en-US" altLang="en-US" dirty="0"/>
          </a:p>
          <a:p>
            <a:pPr>
              <a:spcBef>
                <a:spcPct val="0"/>
              </a:spcBef>
            </a:pPr>
            <a:endParaRPr lang="en-AU" altLang="en-US" dirty="0"/>
          </a:p>
        </p:txBody>
      </p:sp>
      <p:sp>
        <p:nvSpPr>
          <p:cNvPr id="22531" name="Slide Number Placeholder 3">
            <a:extLst>
              <a:ext uri="{FF2B5EF4-FFF2-40B4-BE49-F238E27FC236}">
                <a16:creationId xmlns:a16="http://schemas.microsoft.com/office/drawing/2014/main" id="{D71A87D6-08AA-1E44-93D0-713986E2B6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8723139-13C0-DF43-9D43-DDDFF553F35F}" type="slidenum">
              <a:rPr lang="en-US" altLang="en-US">
                <a:latin typeface="Calibri" panose="020F0502020204030204" pitchFamily="34" charset="0"/>
              </a:rPr>
              <a:pPr fontAlgn="base">
                <a:spcBef>
                  <a:spcPct val="0"/>
                </a:spcBef>
                <a:spcAft>
                  <a:spcPct val="0"/>
                </a:spcAft>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006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E7C3D79-672E-6745-9BCC-1BF0317E2C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BB504DFA-2216-D741-8DC2-AD1BA8AB9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r>
              <a:rPr lang="en-AU" altLang="en-US" dirty="0"/>
              <a:t>Only have high resolution image of Joanne Moss without a background on file.</a:t>
            </a:r>
          </a:p>
        </p:txBody>
      </p:sp>
      <p:sp>
        <p:nvSpPr>
          <p:cNvPr id="54275" name="Slide Number Placeholder 3">
            <a:extLst>
              <a:ext uri="{FF2B5EF4-FFF2-40B4-BE49-F238E27FC236}">
                <a16:creationId xmlns:a16="http://schemas.microsoft.com/office/drawing/2014/main" id="{1E02BACF-4B69-8445-8499-61CEBBDAFC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9CE6D64-D8A5-7941-8CB9-9A05E1EAD9CF}"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304171A-86A0-A44A-875D-20A464D601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A20E010F-66AE-0C48-A3B9-327E486573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a:p>
        </p:txBody>
      </p:sp>
      <p:sp>
        <p:nvSpPr>
          <p:cNvPr id="58371" name="Slide Number Placeholder 3">
            <a:extLst>
              <a:ext uri="{FF2B5EF4-FFF2-40B4-BE49-F238E27FC236}">
                <a16:creationId xmlns:a16="http://schemas.microsoft.com/office/drawing/2014/main" id="{987E1188-9640-3640-BE1E-99E98FB5AE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BD62A7E-4B44-F941-989A-3A0FB4DAA3DA}"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A917808D-188C-1F42-BBCE-E99826AE5FCF}" type="slidenum">
              <a:rPr lang="en-US" smtClean="0"/>
              <a:pPr>
                <a:defRPr/>
              </a:pPr>
              <a:t>14</a:t>
            </a:fld>
            <a:endParaRPr lang="en-US" dirty="0"/>
          </a:p>
        </p:txBody>
      </p:sp>
    </p:spTree>
    <p:extLst>
      <p:ext uri="{BB962C8B-B14F-4D97-AF65-F5344CB8AC3E}">
        <p14:creationId xmlns:p14="http://schemas.microsoft.com/office/powerpoint/2010/main" val="233225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1FA86B8-E100-004F-A4E1-54F3A2D34422}"/>
              </a:ext>
            </a:extLst>
          </p:cNvPr>
          <p:cNvSpPr>
            <a:spLocks noGrp="1" noRot="1" noChangeAspect="1" noTextEdit="1"/>
          </p:cNvSpPr>
          <p:nvPr>
            <p:ph type="sldImg"/>
          </p:nvPr>
        </p:nvSpPr>
        <p:spPr bwMode="auto">
          <a:xfrm>
            <a:off x="176213" y="977900"/>
            <a:ext cx="6510337" cy="488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F91E9BE-822C-9C4F-94C8-65D691F72D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Geneva" panose="020B0503030404040204" pitchFamily="34" charset="0"/>
              <a:cs typeface="Geneva" panose="020B0503030404040204" pitchFamily="34" charset="0"/>
            </a:endParaRPr>
          </a:p>
        </p:txBody>
      </p:sp>
      <p:sp>
        <p:nvSpPr>
          <p:cNvPr id="18435" name="Slide Number Placeholder 3">
            <a:extLst>
              <a:ext uri="{FF2B5EF4-FFF2-40B4-BE49-F238E27FC236}">
                <a16:creationId xmlns:a16="http://schemas.microsoft.com/office/drawing/2014/main" id="{239DABC3-302D-F344-AC8A-FA4D14AF09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804986" indent="-309610">
              <a:defRPr>
                <a:solidFill>
                  <a:schemeClr val="tx1"/>
                </a:solidFill>
                <a:latin typeface="Century Gothic" panose="020B0502020202020204" pitchFamily="34" charset="0"/>
              </a:defRPr>
            </a:lvl2pPr>
            <a:lvl3pPr marL="1238441" indent="-247688">
              <a:defRPr>
                <a:solidFill>
                  <a:schemeClr val="tx1"/>
                </a:solidFill>
                <a:latin typeface="Century Gothic" panose="020B0502020202020204" pitchFamily="34" charset="0"/>
              </a:defRPr>
            </a:lvl3pPr>
            <a:lvl4pPr marL="1733817" indent="-247688">
              <a:defRPr>
                <a:solidFill>
                  <a:schemeClr val="tx1"/>
                </a:solidFill>
                <a:latin typeface="Century Gothic" panose="020B0502020202020204" pitchFamily="34" charset="0"/>
              </a:defRPr>
            </a:lvl4pPr>
            <a:lvl5pPr marL="2229193" indent="-247688">
              <a:defRPr>
                <a:solidFill>
                  <a:schemeClr val="tx1"/>
                </a:solidFill>
                <a:latin typeface="Century Gothic" panose="020B0502020202020204" pitchFamily="34" charset="0"/>
              </a:defRPr>
            </a:lvl5pPr>
            <a:lvl6pPr marL="2724569" indent="-247688" fontAlgn="base">
              <a:spcBef>
                <a:spcPct val="0"/>
              </a:spcBef>
              <a:spcAft>
                <a:spcPct val="0"/>
              </a:spcAft>
              <a:defRPr>
                <a:solidFill>
                  <a:schemeClr val="tx1"/>
                </a:solidFill>
                <a:latin typeface="Century Gothic" panose="020B0502020202020204" pitchFamily="34" charset="0"/>
              </a:defRPr>
            </a:lvl6pPr>
            <a:lvl7pPr marL="3219945" indent="-247688" fontAlgn="base">
              <a:spcBef>
                <a:spcPct val="0"/>
              </a:spcBef>
              <a:spcAft>
                <a:spcPct val="0"/>
              </a:spcAft>
              <a:defRPr>
                <a:solidFill>
                  <a:schemeClr val="tx1"/>
                </a:solidFill>
                <a:latin typeface="Century Gothic" panose="020B0502020202020204" pitchFamily="34" charset="0"/>
              </a:defRPr>
            </a:lvl7pPr>
            <a:lvl8pPr marL="3715322" indent="-247688" fontAlgn="base">
              <a:spcBef>
                <a:spcPct val="0"/>
              </a:spcBef>
              <a:spcAft>
                <a:spcPct val="0"/>
              </a:spcAft>
              <a:defRPr>
                <a:solidFill>
                  <a:schemeClr val="tx1"/>
                </a:solidFill>
                <a:latin typeface="Century Gothic" panose="020B0502020202020204" pitchFamily="34" charset="0"/>
              </a:defRPr>
            </a:lvl8pPr>
            <a:lvl9pPr marL="4210698" indent="-247688"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F2F5FE1-BACF-9A42-A6CF-E96C9656C74B}" type="slidenum">
              <a:rPr lang="en-US" altLang="en-US">
                <a:latin typeface="Calibri" panose="020F0502020204030204" pitchFamily="34" charset="0"/>
                <a:ea typeface="Geneva" panose="020B0503030404040204" pitchFamily="34" charset="0"/>
                <a:cs typeface="Geneva" panose="020B0503030404040204" pitchFamily="34" charset="0"/>
              </a:rPr>
              <a:pPr fontAlgn="base">
                <a:spcBef>
                  <a:spcPct val="0"/>
                </a:spcBef>
                <a:spcAft>
                  <a:spcPct val="0"/>
                </a:spcAft>
              </a:pPr>
              <a:t>2</a:t>
            </a:fld>
            <a:endParaRPr lang="en-US" altLang="en-US" dirty="0">
              <a:latin typeface="Calibri" panose="020F0502020204030204" pitchFamily="34" charset="0"/>
              <a:ea typeface="Geneva" panose="020B0503030404040204" pitchFamily="34" charset="0"/>
              <a:cs typeface="Geneva" panose="020B05030304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600FFA8-1B07-B742-9E90-7559663659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B335B365-8E63-DC49-9E11-91F6F2B09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Market Opportunity and Need Slide</a:t>
            </a:r>
          </a:p>
          <a:p>
            <a:pPr>
              <a:spcBef>
                <a:spcPct val="0"/>
              </a:spcBef>
            </a:pPr>
            <a:r>
              <a:rPr lang="en-US" altLang="en-US" dirty="0"/>
              <a:t>Problem:</a:t>
            </a:r>
          </a:p>
          <a:p>
            <a:pPr>
              <a:spcBef>
                <a:spcPct val="0"/>
              </a:spcBef>
            </a:pPr>
            <a:r>
              <a:rPr lang="en-US" altLang="en-US" dirty="0"/>
              <a:t>UTIs already cost Australia’s health system $909 million per year</a:t>
            </a:r>
          </a:p>
          <a:p>
            <a:pPr>
              <a:spcBef>
                <a:spcPct val="0"/>
              </a:spcBef>
            </a:pPr>
            <a:r>
              <a:rPr lang="en-US" b="0" i="0" dirty="0">
                <a:solidFill>
                  <a:srgbClr val="575757"/>
                </a:solidFill>
                <a:effectLst/>
                <a:latin typeface="Open sans" panose="020B0606030504020204" pitchFamily="34" charset="0"/>
              </a:rPr>
              <a:t>Antimicrobial resistance (AMR) is one of the greatest threats facing humanity</a:t>
            </a:r>
          </a:p>
          <a:p>
            <a:pPr>
              <a:spcBef>
                <a:spcPct val="0"/>
              </a:spcBef>
            </a:pPr>
            <a:r>
              <a:rPr lang="en-US" b="0" i="0" dirty="0">
                <a:solidFill>
                  <a:srgbClr val="575757"/>
                </a:solidFill>
                <a:effectLst/>
                <a:latin typeface="Open sans" panose="020B0606030504020204" pitchFamily="34" charset="0"/>
              </a:rPr>
              <a:t>The rise of superbugs, which claimed the lives of an estimated 700,000</a:t>
            </a:r>
          </a:p>
          <a:p>
            <a:pPr>
              <a:spcBef>
                <a:spcPct val="0"/>
              </a:spcBef>
            </a:pPr>
            <a:r>
              <a:rPr lang="en-US" b="0" i="0" dirty="0">
                <a:solidFill>
                  <a:srgbClr val="575757"/>
                </a:solidFill>
                <a:effectLst/>
                <a:latin typeface="Open sans" panose="020B0606030504020204" pitchFamily="34" charset="0"/>
              </a:rPr>
              <a:t>Some estimates indicate that superbugs, also known as antimicrobial resistance (AMR), could cost the global economy US$100 trillion by 2050 including a 5-10 per cent reduction in Australia's GDP.</a:t>
            </a:r>
            <a:endParaRPr lang="en-AU" altLang="en-US" dirty="0"/>
          </a:p>
          <a:p>
            <a:pPr>
              <a:spcBef>
                <a:spcPct val="0"/>
              </a:spcBef>
            </a:pPr>
            <a:endParaRPr lang="en-AU" altLang="en-US" dirty="0"/>
          </a:p>
        </p:txBody>
      </p:sp>
      <p:sp>
        <p:nvSpPr>
          <p:cNvPr id="22531" name="Slide Number Placeholder 3">
            <a:extLst>
              <a:ext uri="{FF2B5EF4-FFF2-40B4-BE49-F238E27FC236}">
                <a16:creationId xmlns:a16="http://schemas.microsoft.com/office/drawing/2014/main" id="{D71A87D6-08AA-1E44-93D0-713986E2B6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8723139-13C0-DF43-9D43-DDDFF553F35F}" type="slidenum">
              <a:rPr lang="en-US" altLang="en-US">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6393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600FFA8-1B07-B742-9E90-7559663659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B335B365-8E63-DC49-9E11-91F6F2B09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a:p>
        </p:txBody>
      </p:sp>
      <p:sp>
        <p:nvSpPr>
          <p:cNvPr id="22531" name="Slide Number Placeholder 3">
            <a:extLst>
              <a:ext uri="{FF2B5EF4-FFF2-40B4-BE49-F238E27FC236}">
                <a16:creationId xmlns:a16="http://schemas.microsoft.com/office/drawing/2014/main" id="{D71A87D6-08AA-1E44-93D0-713986E2B6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8723139-13C0-DF43-9D43-DDDFF553F35F}" type="slidenum">
              <a:rPr lang="en-US" altLang="en-US">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A917808D-188C-1F42-BBCE-E99826AE5FCF}" type="slidenum">
              <a:rPr lang="en-US" smtClean="0"/>
              <a:pPr>
                <a:defRPr/>
              </a:pPr>
              <a:t>5</a:t>
            </a:fld>
            <a:endParaRPr lang="en-US" dirty="0"/>
          </a:p>
        </p:txBody>
      </p:sp>
    </p:spTree>
    <p:extLst>
      <p:ext uri="{BB962C8B-B14F-4D97-AF65-F5344CB8AC3E}">
        <p14:creationId xmlns:p14="http://schemas.microsoft.com/office/powerpoint/2010/main" val="269495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600FFA8-1B07-B742-9E90-7559663659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B335B365-8E63-DC49-9E11-91F6F2B09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Move BC to same slide</a:t>
            </a:r>
          </a:p>
          <a:p>
            <a:pPr>
              <a:spcBef>
                <a:spcPct val="0"/>
              </a:spcBef>
            </a:pPr>
            <a:r>
              <a:rPr lang="en-US" altLang="en-US" dirty="0"/>
              <a:t>Move 2021 to this slide</a:t>
            </a:r>
          </a:p>
          <a:p>
            <a:pPr>
              <a:spcBef>
                <a:spcPct val="0"/>
              </a:spcBef>
            </a:pPr>
            <a:r>
              <a:rPr lang="en-US" altLang="en-US" b="1" dirty="0"/>
              <a:t>- Simplify wording</a:t>
            </a:r>
            <a:endParaRPr lang="en-AU" altLang="en-US" b="1" dirty="0"/>
          </a:p>
        </p:txBody>
      </p:sp>
      <p:sp>
        <p:nvSpPr>
          <p:cNvPr id="22531" name="Slide Number Placeholder 3">
            <a:extLst>
              <a:ext uri="{FF2B5EF4-FFF2-40B4-BE49-F238E27FC236}">
                <a16:creationId xmlns:a16="http://schemas.microsoft.com/office/drawing/2014/main" id="{D71A87D6-08AA-1E44-93D0-713986E2B6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8723139-13C0-DF43-9D43-DDDFF553F35F}" type="slidenum">
              <a:rPr lang="en-US" altLang="en-US">
                <a:latin typeface="Calibri" panose="020F0502020204030204" pitchFamily="34" charset="0"/>
              </a:rPr>
              <a:pPr fontAlgn="base">
                <a:spcBef>
                  <a:spcPct val="0"/>
                </a:spcBef>
                <a:spcAft>
                  <a:spcPct val="0"/>
                </a:spcAft>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7002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40A1800-DB55-DE42-B42B-47001BDBD8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1A73510-BE4A-5D43-B85D-49EEDDB3B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a:p>
        </p:txBody>
      </p:sp>
      <p:sp>
        <p:nvSpPr>
          <p:cNvPr id="31747" name="Slide Number Placeholder 3">
            <a:extLst>
              <a:ext uri="{FF2B5EF4-FFF2-40B4-BE49-F238E27FC236}">
                <a16:creationId xmlns:a16="http://schemas.microsoft.com/office/drawing/2014/main" id="{1EDAD5B0-94F4-084C-A994-10B5E10D3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804986" indent="-309610">
              <a:defRPr>
                <a:solidFill>
                  <a:schemeClr val="tx1"/>
                </a:solidFill>
                <a:latin typeface="Century Gothic" panose="020B0502020202020204" pitchFamily="34" charset="0"/>
              </a:defRPr>
            </a:lvl2pPr>
            <a:lvl3pPr marL="1238441" indent="-247688">
              <a:defRPr>
                <a:solidFill>
                  <a:schemeClr val="tx1"/>
                </a:solidFill>
                <a:latin typeface="Century Gothic" panose="020B0502020202020204" pitchFamily="34" charset="0"/>
              </a:defRPr>
            </a:lvl3pPr>
            <a:lvl4pPr marL="1733817" indent="-247688">
              <a:defRPr>
                <a:solidFill>
                  <a:schemeClr val="tx1"/>
                </a:solidFill>
                <a:latin typeface="Century Gothic" panose="020B0502020202020204" pitchFamily="34" charset="0"/>
              </a:defRPr>
            </a:lvl4pPr>
            <a:lvl5pPr marL="2229193" indent="-247688">
              <a:defRPr>
                <a:solidFill>
                  <a:schemeClr val="tx1"/>
                </a:solidFill>
                <a:latin typeface="Century Gothic" panose="020B0502020202020204" pitchFamily="34" charset="0"/>
              </a:defRPr>
            </a:lvl5pPr>
            <a:lvl6pPr marL="2724569" indent="-247688" fontAlgn="base">
              <a:spcBef>
                <a:spcPct val="0"/>
              </a:spcBef>
              <a:spcAft>
                <a:spcPct val="0"/>
              </a:spcAft>
              <a:defRPr>
                <a:solidFill>
                  <a:schemeClr val="tx1"/>
                </a:solidFill>
                <a:latin typeface="Century Gothic" panose="020B0502020202020204" pitchFamily="34" charset="0"/>
              </a:defRPr>
            </a:lvl6pPr>
            <a:lvl7pPr marL="3219945" indent="-247688" fontAlgn="base">
              <a:spcBef>
                <a:spcPct val="0"/>
              </a:spcBef>
              <a:spcAft>
                <a:spcPct val="0"/>
              </a:spcAft>
              <a:defRPr>
                <a:solidFill>
                  <a:schemeClr val="tx1"/>
                </a:solidFill>
                <a:latin typeface="Century Gothic" panose="020B0502020202020204" pitchFamily="34" charset="0"/>
              </a:defRPr>
            </a:lvl7pPr>
            <a:lvl8pPr marL="3715322" indent="-247688" fontAlgn="base">
              <a:spcBef>
                <a:spcPct val="0"/>
              </a:spcBef>
              <a:spcAft>
                <a:spcPct val="0"/>
              </a:spcAft>
              <a:defRPr>
                <a:solidFill>
                  <a:schemeClr val="tx1"/>
                </a:solidFill>
                <a:latin typeface="Century Gothic" panose="020B0502020202020204" pitchFamily="34" charset="0"/>
              </a:defRPr>
            </a:lvl8pPr>
            <a:lvl9pPr marL="4210698" indent="-247688"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89EA47A-9F0D-6743-9A10-FE790B39A18E}" type="slidenum">
              <a:rPr lang="en-US" altLang="en-US">
                <a:latin typeface="Calibri" panose="020F0502020204030204" pitchFamily="34" charset="0"/>
              </a:rPr>
              <a:pPr fontAlgn="base">
                <a:spcBef>
                  <a:spcPct val="0"/>
                </a:spcBef>
                <a:spcAft>
                  <a:spcPct val="0"/>
                </a:spcAft>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3615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A917808D-188C-1F42-BBCE-E99826AE5FCF}" type="slidenum">
              <a:rPr lang="en-US" smtClean="0"/>
              <a:pPr>
                <a:defRPr/>
              </a:pPr>
              <a:t>8</a:t>
            </a:fld>
            <a:endParaRPr lang="en-US" dirty="0"/>
          </a:p>
        </p:txBody>
      </p:sp>
    </p:spTree>
    <p:extLst>
      <p:ext uri="{BB962C8B-B14F-4D97-AF65-F5344CB8AC3E}">
        <p14:creationId xmlns:p14="http://schemas.microsoft.com/office/powerpoint/2010/main" val="390721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a:t>
            </a:r>
            <a:r>
              <a:rPr lang="en-AU" baseline="30000" dirty="0"/>
              <a:t>nd</a:t>
            </a:r>
            <a:r>
              <a:rPr lang="en-AU" dirty="0"/>
              <a:t> Urine Media </a:t>
            </a:r>
          </a:p>
        </p:txBody>
      </p:sp>
      <p:sp>
        <p:nvSpPr>
          <p:cNvPr id="4" name="Slide Number Placeholder 3"/>
          <p:cNvSpPr>
            <a:spLocks noGrp="1"/>
          </p:cNvSpPr>
          <p:nvPr>
            <p:ph type="sldNum" sz="quarter" idx="5"/>
          </p:nvPr>
        </p:nvSpPr>
        <p:spPr/>
        <p:txBody>
          <a:bodyPr/>
          <a:lstStyle/>
          <a:p>
            <a:pPr>
              <a:defRPr/>
            </a:pPr>
            <a:fld id="{A917808D-188C-1F42-BBCE-E99826AE5FCF}" type="slidenum">
              <a:rPr lang="en-US" smtClean="0"/>
              <a:pPr>
                <a:defRPr/>
              </a:pPr>
              <a:t>9</a:t>
            </a:fld>
            <a:endParaRPr lang="en-US" dirty="0"/>
          </a:p>
        </p:txBody>
      </p:sp>
    </p:spTree>
    <p:extLst>
      <p:ext uri="{BB962C8B-B14F-4D97-AF65-F5344CB8AC3E}">
        <p14:creationId xmlns:p14="http://schemas.microsoft.com/office/powerpoint/2010/main" val="338018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0261EA1-0510-2E4F-AD2F-49A3749A7056}"/>
              </a:ext>
            </a:extLst>
          </p:cNvPr>
          <p:cNvSpPr>
            <a:spLocks noChangeArrowheads="1"/>
          </p:cNvSpPr>
          <p:nvPr userDrawn="1"/>
        </p:nvSpPr>
        <p:spPr bwMode="auto">
          <a:xfrm>
            <a:off x="7038975" y="6178550"/>
            <a:ext cx="152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AU" altLang="en-US" sz="1100" dirty="0">
                <a:solidFill>
                  <a:schemeClr val="bg1"/>
                </a:solidFill>
              </a:rPr>
              <a:t>lbtinnovations.com</a:t>
            </a:r>
          </a:p>
        </p:txBody>
      </p:sp>
      <p:sp>
        <p:nvSpPr>
          <p:cNvPr id="4" name="Rectangle 5">
            <a:extLst>
              <a:ext uri="{FF2B5EF4-FFF2-40B4-BE49-F238E27FC236}">
                <a16:creationId xmlns:a16="http://schemas.microsoft.com/office/drawing/2014/main" id="{BD35D020-8D4B-6046-9FEB-E56C1EB0D3A5}"/>
              </a:ext>
            </a:extLst>
          </p:cNvPr>
          <p:cNvSpPr>
            <a:spLocks noChangeArrowheads="1"/>
          </p:cNvSpPr>
          <p:nvPr userDrawn="1"/>
        </p:nvSpPr>
        <p:spPr bwMode="auto">
          <a:xfrm>
            <a:off x="581025" y="6178550"/>
            <a:ext cx="993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100" dirty="0">
                <a:solidFill>
                  <a:schemeClr val="bg1"/>
                </a:solidFill>
              </a:rPr>
              <a:t>ASX code: LBT </a:t>
            </a:r>
          </a:p>
        </p:txBody>
      </p:sp>
      <p:pic>
        <p:nvPicPr>
          <p:cNvPr id="5" name="Picture 6" descr="A picture containing drawing&#10;&#10;Description automatically generated">
            <a:extLst>
              <a:ext uri="{FF2B5EF4-FFF2-40B4-BE49-F238E27FC236}">
                <a16:creationId xmlns:a16="http://schemas.microsoft.com/office/drawing/2014/main" id="{DBDF62BB-1075-164D-B72B-FE54A8E2C308}"/>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581025" y="742950"/>
            <a:ext cx="25892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9"/>
          <p:cNvSpPr>
            <a:spLocks noGrp="1"/>
          </p:cNvSpPr>
          <p:nvPr>
            <p:ph type="body" sz="quarter" idx="10"/>
          </p:nvPr>
        </p:nvSpPr>
        <p:spPr>
          <a:xfrm>
            <a:off x="581025" y="2431804"/>
            <a:ext cx="7268275" cy="997196"/>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AU" sz="3600" smtClean="0">
                <a:solidFill>
                  <a:schemeClr val="bg1"/>
                </a:solidFill>
                <a:effectLst/>
              </a:defRPr>
            </a:lvl1pPr>
          </a:lstStyle>
          <a:p>
            <a:pPr lvl="0"/>
            <a:r>
              <a:rPr lang="en-GB"/>
              <a:t>Click to edit Master text styles</a:t>
            </a:r>
          </a:p>
        </p:txBody>
      </p:sp>
    </p:spTree>
    <p:extLst>
      <p:ext uri="{BB962C8B-B14F-4D97-AF65-F5344CB8AC3E}">
        <p14:creationId xmlns:p14="http://schemas.microsoft.com/office/powerpoint/2010/main" val="74550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A8D8291-35FB-9443-A708-8730944CB8D2}"/>
              </a:ext>
            </a:extLst>
          </p:cNvPr>
          <p:cNvSpPr>
            <a:spLocks noChangeArrowheads="1"/>
          </p:cNvSpPr>
          <p:nvPr userDrawn="1"/>
        </p:nvSpPr>
        <p:spPr bwMode="auto">
          <a:xfrm>
            <a:off x="7038975" y="6178550"/>
            <a:ext cx="152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AU" altLang="en-US" sz="1100" dirty="0">
                <a:solidFill>
                  <a:schemeClr val="bg1"/>
                </a:solidFill>
              </a:rPr>
              <a:t>lbtinnovations.com</a:t>
            </a:r>
          </a:p>
        </p:txBody>
      </p:sp>
      <p:sp>
        <p:nvSpPr>
          <p:cNvPr id="5" name="Rectangle 5">
            <a:extLst>
              <a:ext uri="{FF2B5EF4-FFF2-40B4-BE49-F238E27FC236}">
                <a16:creationId xmlns:a16="http://schemas.microsoft.com/office/drawing/2014/main" id="{3E9CEFB2-1E0B-E943-91C7-6BEDAAA70F0E}"/>
              </a:ext>
            </a:extLst>
          </p:cNvPr>
          <p:cNvSpPr>
            <a:spLocks noChangeArrowheads="1"/>
          </p:cNvSpPr>
          <p:nvPr userDrawn="1"/>
        </p:nvSpPr>
        <p:spPr bwMode="auto">
          <a:xfrm>
            <a:off x="1295400" y="6178550"/>
            <a:ext cx="993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100" dirty="0">
                <a:solidFill>
                  <a:schemeClr val="bg1"/>
                </a:solidFill>
              </a:rPr>
              <a:t>ASX code: LBT </a:t>
            </a:r>
          </a:p>
        </p:txBody>
      </p:sp>
      <p:pic>
        <p:nvPicPr>
          <p:cNvPr id="6" name="Picture 6" descr="A picture containing drawing&#10;&#10;Description automatically generated">
            <a:extLst>
              <a:ext uri="{FF2B5EF4-FFF2-40B4-BE49-F238E27FC236}">
                <a16:creationId xmlns:a16="http://schemas.microsoft.com/office/drawing/2014/main" id="{C6CCF370-31C7-E348-9A26-7CCF3928A93D}"/>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581025" y="742950"/>
            <a:ext cx="25892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1295432" y="2579859"/>
            <a:ext cx="7268275" cy="997196"/>
          </a:xfrm>
          <a:prstGeom prst="rect">
            <a:avLst/>
          </a:prstGeom>
        </p:spPr>
        <p:txBody>
          <a:bodyPr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3600" smtClean="0">
                <a:solidFill>
                  <a:srgbClr val="BDCA4B"/>
                </a:solidFill>
                <a:effectLst/>
              </a:defRPr>
            </a:lvl1pPr>
          </a:lstStyle>
          <a:p>
            <a:pPr lvl="0"/>
            <a:r>
              <a:rPr lang="en-GB"/>
              <a:t>Click to edit Master text styles</a:t>
            </a:r>
          </a:p>
        </p:txBody>
      </p:sp>
    </p:spTree>
    <p:extLst>
      <p:ext uri="{BB962C8B-B14F-4D97-AF65-F5344CB8AC3E}">
        <p14:creationId xmlns:p14="http://schemas.microsoft.com/office/powerpoint/2010/main" val="377301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descr="A picture containing drawing&#10;&#10;Description automatically generated">
            <a:extLst>
              <a:ext uri="{FF2B5EF4-FFF2-40B4-BE49-F238E27FC236}">
                <a16:creationId xmlns:a16="http://schemas.microsoft.com/office/drawing/2014/main" id="{61D75B04-EB32-964E-8A04-78CE66C02F87}"/>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581025" y="742950"/>
            <a:ext cx="25892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1320658" y="2954216"/>
            <a:ext cx="5424799" cy="1737359"/>
          </a:xfrm>
          <a:prstGeom prst="rect">
            <a:avLst/>
          </a:prstGeom>
        </p:spPr>
        <p:txBody>
          <a:bodyPr lIns="0" tIns="0" rIns="0" bIns="0"/>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AU" sz="2800" smtClean="0">
                <a:solidFill>
                  <a:schemeClr val="bg1"/>
                </a:solidFill>
                <a:effectLst/>
              </a:defRPr>
            </a:lvl1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1645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descr="A picture containing drawing&#10;&#10;Description automatically generated">
            <a:extLst>
              <a:ext uri="{FF2B5EF4-FFF2-40B4-BE49-F238E27FC236}">
                <a16:creationId xmlns:a16="http://schemas.microsoft.com/office/drawing/2014/main" id="{B52FABF8-787F-D34E-AE8B-297C39FC0B08}"/>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436563" y="6334125"/>
            <a:ext cx="138588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E3ED413-6473-8845-BD09-5A29FF2AEF79}"/>
              </a:ext>
            </a:extLst>
          </p:cNvPr>
          <p:cNvCxnSpPr>
            <a:cxnSpLocks/>
          </p:cNvCxnSpPr>
          <p:nvPr userDrawn="1"/>
        </p:nvCxnSpPr>
        <p:spPr>
          <a:xfrm>
            <a:off x="6096000" y="6110288"/>
            <a:ext cx="636588" cy="0"/>
          </a:xfrm>
          <a:prstGeom prst="line">
            <a:avLst/>
          </a:prstGeom>
          <a:ln cap="rnd">
            <a:solidFill>
              <a:schemeClr val="bg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76BD8AAD-9AB0-AF4E-AB01-EAE54E57C5F2}"/>
              </a:ext>
            </a:extLst>
          </p:cNvPr>
          <p:cNvCxnSpPr>
            <a:cxnSpLocks/>
          </p:cNvCxnSpPr>
          <p:nvPr userDrawn="1"/>
        </p:nvCxnSpPr>
        <p:spPr>
          <a:xfrm>
            <a:off x="6862763" y="6110288"/>
            <a:ext cx="165100" cy="0"/>
          </a:xfrm>
          <a:prstGeom prst="line">
            <a:avLst/>
          </a:prstGeom>
          <a:ln cap="rnd">
            <a:solidFill>
              <a:schemeClr val="bg1"/>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08CB2B7F-FB6A-094A-8E2C-005B62187883}"/>
              </a:ext>
            </a:extLst>
          </p:cNvPr>
          <p:cNvCxnSpPr>
            <a:cxnSpLocks/>
          </p:cNvCxnSpPr>
          <p:nvPr userDrawn="1"/>
        </p:nvCxnSpPr>
        <p:spPr>
          <a:xfrm>
            <a:off x="7150100" y="6110288"/>
            <a:ext cx="1562100" cy="0"/>
          </a:xfrm>
          <a:prstGeom prst="line">
            <a:avLst/>
          </a:prstGeom>
          <a:ln cap="rnd">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B0CAF8BC-CE3E-F949-9B8C-20FDEA416742}"/>
              </a:ext>
            </a:extLst>
          </p:cNvPr>
          <p:cNvCxnSpPr>
            <a:cxnSpLocks/>
          </p:cNvCxnSpPr>
          <p:nvPr userDrawn="1"/>
        </p:nvCxnSpPr>
        <p:spPr>
          <a:xfrm>
            <a:off x="436563" y="6110288"/>
            <a:ext cx="5553075" cy="0"/>
          </a:xfrm>
          <a:prstGeom prst="line">
            <a:avLst/>
          </a:prstGeom>
          <a:ln cap="rnd">
            <a:solidFill>
              <a:schemeClr val="bg1"/>
            </a:solidFill>
          </a:ln>
        </p:spPr>
        <p:style>
          <a:lnRef idx="3">
            <a:schemeClr val="accent1"/>
          </a:lnRef>
          <a:fillRef idx="0">
            <a:schemeClr val="accent1"/>
          </a:fillRef>
          <a:effectRef idx="2">
            <a:schemeClr val="accent1"/>
          </a:effectRef>
          <a:fontRef idx="minor">
            <a:schemeClr val="tx1"/>
          </a:fontRef>
        </p:style>
      </p:cxnSp>
      <p:sp>
        <p:nvSpPr>
          <p:cNvPr id="8" name="TextBox 9">
            <a:extLst>
              <a:ext uri="{FF2B5EF4-FFF2-40B4-BE49-F238E27FC236}">
                <a16:creationId xmlns:a16="http://schemas.microsoft.com/office/drawing/2014/main" id="{C14C0B6F-F77F-2646-86FC-602EAA68A588}"/>
              </a:ext>
            </a:extLst>
          </p:cNvPr>
          <p:cNvSpPr txBox="1">
            <a:spLocks noChangeArrowheads="1"/>
          </p:cNvSpPr>
          <p:nvPr userDrawn="1"/>
        </p:nvSpPr>
        <p:spPr bwMode="auto">
          <a:xfrm>
            <a:off x="6175375" y="6416675"/>
            <a:ext cx="25431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l" eaLnBrk="1" hangingPunct="1"/>
            <a:r>
              <a:rPr lang="en-AU" altLang="en-US" sz="1000" dirty="0">
                <a:solidFill>
                  <a:schemeClr val="bg1"/>
                </a:solidFill>
              </a:rPr>
              <a:t>ASX code: LBT</a:t>
            </a:r>
          </a:p>
        </p:txBody>
      </p:sp>
      <p:sp>
        <p:nvSpPr>
          <p:cNvPr id="9" name="TextBox 10">
            <a:extLst>
              <a:ext uri="{FF2B5EF4-FFF2-40B4-BE49-F238E27FC236}">
                <a16:creationId xmlns:a16="http://schemas.microsoft.com/office/drawing/2014/main" id="{09ADBBC6-6529-8444-9DCF-F3A5A536198D}"/>
              </a:ext>
            </a:extLst>
          </p:cNvPr>
          <p:cNvSpPr txBox="1">
            <a:spLocks noChangeArrowheads="1"/>
          </p:cNvSpPr>
          <p:nvPr userDrawn="1"/>
        </p:nvSpPr>
        <p:spPr bwMode="auto">
          <a:xfrm>
            <a:off x="7667624" y="6407429"/>
            <a:ext cx="1039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fld id="{B85BE3E0-C65D-6E48-A94C-E8F6FDCB6C2F}" type="slidenum">
              <a:rPr lang="en-AU" altLang="en-US" sz="1000" smtClean="0">
                <a:solidFill>
                  <a:schemeClr val="bg1"/>
                </a:solidFill>
              </a:rPr>
              <a:pPr algn="r" eaLnBrk="1" hangingPunct="1"/>
              <a:t>‹#›</a:t>
            </a:fld>
            <a:endParaRPr lang="en-AU" altLang="en-US" sz="1000" dirty="0">
              <a:solidFill>
                <a:schemeClr val="bg1"/>
              </a:solidFill>
            </a:endParaRPr>
          </a:p>
        </p:txBody>
      </p:sp>
      <p:sp>
        <p:nvSpPr>
          <p:cNvPr id="22" name="Text Placeholder 9"/>
          <p:cNvSpPr>
            <a:spLocks noGrp="1"/>
          </p:cNvSpPr>
          <p:nvPr>
            <p:ph type="body" sz="quarter" idx="11"/>
          </p:nvPr>
        </p:nvSpPr>
        <p:spPr>
          <a:xfrm>
            <a:off x="1320658" y="2954216"/>
            <a:ext cx="5424799" cy="1737359"/>
          </a:xfrm>
          <a:prstGeom prst="rect">
            <a:avLst/>
          </a:prstGeom>
        </p:spPr>
        <p:txBody>
          <a:bodyPr lIns="0" tIns="0" rIns="0" bIns="0"/>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AU" sz="2800" smtClean="0">
                <a:solidFill>
                  <a:schemeClr val="bg1"/>
                </a:solidFill>
                <a:effectLst/>
              </a:defRPr>
            </a:lvl1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6235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A7CB2CC-79BA-CF42-9AF6-033DAE1FDFC7}"/>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436563" y="6329363"/>
            <a:ext cx="13858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58B33C64-5D76-C440-8D90-31133589143E}"/>
              </a:ext>
            </a:extLst>
          </p:cNvPr>
          <p:cNvSpPr txBox="1">
            <a:spLocks noChangeArrowheads="1"/>
          </p:cNvSpPr>
          <p:nvPr userDrawn="1"/>
        </p:nvSpPr>
        <p:spPr bwMode="auto">
          <a:xfrm>
            <a:off x="6176946" y="6416675"/>
            <a:ext cx="23907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000" dirty="0"/>
              <a:t>ASX code: LBT</a:t>
            </a:r>
          </a:p>
        </p:txBody>
      </p:sp>
      <p:sp>
        <p:nvSpPr>
          <p:cNvPr id="6" name="TextBox 6">
            <a:extLst>
              <a:ext uri="{FF2B5EF4-FFF2-40B4-BE49-F238E27FC236}">
                <a16:creationId xmlns:a16="http://schemas.microsoft.com/office/drawing/2014/main" id="{37F5F95E-4E1B-C844-8A72-9276F86BECB5}"/>
              </a:ext>
            </a:extLst>
          </p:cNvPr>
          <p:cNvSpPr txBox="1">
            <a:spLocks noChangeArrowheads="1"/>
          </p:cNvSpPr>
          <p:nvPr userDrawn="1"/>
        </p:nvSpPr>
        <p:spPr bwMode="auto">
          <a:xfrm>
            <a:off x="7680325" y="6416675"/>
            <a:ext cx="10382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fld id="{531F997C-3C2D-BB46-8A59-B24DD5CB2EB4}" type="slidenum">
              <a:rPr lang="en-AU" altLang="en-US" sz="1000" smtClean="0"/>
              <a:pPr algn="r" eaLnBrk="1" hangingPunct="1"/>
              <a:t>‹#›</a:t>
            </a:fld>
            <a:endParaRPr lang="en-AU" altLang="en-US" sz="1000" dirty="0"/>
          </a:p>
        </p:txBody>
      </p:sp>
      <p:sp>
        <p:nvSpPr>
          <p:cNvPr id="10" name="Content Placeholder 10"/>
          <p:cNvSpPr>
            <a:spLocks noGrp="1"/>
          </p:cNvSpPr>
          <p:nvPr>
            <p:ph sz="quarter" idx="10"/>
          </p:nvPr>
        </p:nvSpPr>
        <p:spPr>
          <a:xfrm>
            <a:off x="437321" y="1111170"/>
            <a:ext cx="8281229" cy="4676172"/>
          </a:xfrm>
          <a:prstGeom prst="rect">
            <a:avLst/>
          </a:prstGeom>
        </p:spPr>
        <p:txBody>
          <a:bodyPr lIns="0" tIns="0" rIns="0" bIns="0"/>
          <a:lstStyle>
            <a:lvl1pPr marL="0" indent="0">
              <a:buNone/>
              <a:defRPr sz="1200">
                <a:solidFill>
                  <a:schemeClr val="bg1"/>
                </a:solidFill>
                <a:latin typeface="Century Gothic" panose="020B0502020202020204" pitchFamily="34" charset="0"/>
              </a:defRPr>
            </a:lvl1pPr>
            <a:lvl2pPr>
              <a:defRPr sz="1200">
                <a:solidFill>
                  <a:schemeClr val="bg1"/>
                </a:solidFill>
                <a:latin typeface="Century Gothic" panose="020B0502020202020204" pitchFamily="34" charset="0"/>
              </a:defRPr>
            </a:lvl2pPr>
            <a:lvl3pPr>
              <a:defRPr sz="1200">
                <a:solidFill>
                  <a:schemeClr val="bg1"/>
                </a:solidFill>
                <a:latin typeface="Century Gothic" panose="020B0502020202020204" pitchFamily="34" charset="0"/>
              </a:defRPr>
            </a:lvl3pPr>
            <a:lvl4pPr>
              <a:defRPr sz="1200">
                <a:solidFill>
                  <a:schemeClr val="bg1"/>
                </a:solidFill>
                <a:latin typeface="Century Gothic" panose="020B0502020202020204" pitchFamily="34" charset="0"/>
              </a:defRPr>
            </a:lvl4pPr>
            <a:lvl5pPr>
              <a:defRPr sz="1200">
                <a:solidFill>
                  <a:schemeClr val="bg1"/>
                </a:solidFill>
                <a:latin typeface="Century Gothic" panose="020B0502020202020204" pitchFamily="34" charset="0"/>
              </a:defRPr>
            </a:lvl5pPr>
          </a:lstStyle>
          <a:p>
            <a:pPr lvl="0"/>
            <a:r>
              <a:rPr lang="en-GB"/>
              <a:t>Click to edit Master text styles</a:t>
            </a:r>
          </a:p>
        </p:txBody>
      </p:sp>
      <p:sp>
        <p:nvSpPr>
          <p:cNvPr id="3" name="Title 2"/>
          <p:cNvSpPr>
            <a:spLocks noGrp="1"/>
          </p:cNvSpPr>
          <p:nvPr>
            <p:ph type="title"/>
          </p:nvPr>
        </p:nvSpPr>
        <p:spPr>
          <a:xfrm>
            <a:off x="432001" y="156067"/>
            <a:ext cx="8286549" cy="827591"/>
          </a:xfrm>
        </p:spPr>
        <p:txBody>
          <a:bodyPr lIns="0" tIns="0" rIns="0" bIns="0"/>
          <a:lstStyle>
            <a:lvl1pPr>
              <a:defRPr sz="2600" b="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98020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D6AB655-132B-EF42-A37A-F77C6A2243C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25450" y="4065588"/>
            <a:ext cx="8293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F6AA003C-853E-6B43-8D99-BCA316AA4571}"/>
              </a:ext>
            </a:extLst>
          </p:cNvPr>
          <p:cNvCxnSpPr>
            <a:cxnSpLocks/>
          </p:cNvCxnSpPr>
          <p:nvPr userDrawn="1"/>
        </p:nvCxnSpPr>
        <p:spPr>
          <a:xfrm>
            <a:off x="6096000" y="6110288"/>
            <a:ext cx="636588"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4936E4FF-42F7-894A-A5AA-EB0D2967F954}"/>
              </a:ext>
            </a:extLst>
          </p:cNvPr>
          <p:cNvCxnSpPr>
            <a:cxnSpLocks/>
          </p:cNvCxnSpPr>
          <p:nvPr userDrawn="1"/>
        </p:nvCxnSpPr>
        <p:spPr>
          <a:xfrm>
            <a:off x="6862763" y="6110288"/>
            <a:ext cx="165100"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96FE503A-5EF6-8040-A322-67A631DB603C}"/>
              </a:ext>
            </a:extLst>
          </p:cNvPr>
          <p:cNvCxnSpPr>
            <a:cxnSpLocks/>
          </p:cNvCxnSpPr>
          <p:nvPr userDrawn="1"/>
        </p:nvCxnSpPr>
        <p:spPr>
          <a:xfrm>
            <a:off x="7150100" y="6110288"/>
            <a:ext cx="1562100"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7BAC19E6-693E-5149-9FA4-432C51491F4C}"/>
              </a:ext>
            </a:extLst>
          </p:cNvPr>
          <p:cNvCxnSpPr>
            <a:cxnSpLocks/>
          </p:cNvCxnSpPr>
          <p:nvPr userDrawn="1"/>
        </p:nvCxnSpPr>
        <p:spPr>
          <a:xfrm>
            <a:off x="436563" y="6110288"/>
            <a:ext cx="5553075"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pic>
        <p:nvPicPr>
          <p:cNvPr id="9" name="Picture 9">
            <a:extLst>
              <a:ext uri="{FF2B5EF4-FFF2-40B4-BE49-F238E27FC236}">
                <a16:creationId xmlns:a16="http://schemas.microsoft.com/office/drawing/2014/main" id="{9DAF31B3-F72E-564B-95FA-5ACE643604AD}"/>
              </a:ext>
            </a:extLst>
          </p:cNvPr>
          <p:cNvPicPr>
            <a:picLocks noChangeAspect="1" noChangeArrowheads="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a:off x="436563" y="6329363"/>
            <a:ext cx="13858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75175283-12CD-0E45-A44C-1404364492BF}"/>
              </a:ext>
            </a:extLst>
          </p:cNvPr>
          <p:cNvSpPr txBox="1">
            <a:spLocks noChangeArrowheads="1"/>
          </p:cNvSpPr>
          <p:nvPr userDrawn="1"/>
        </p:nvSpPr>
        <p:spPr bwMode="auto">
          <a:xfrm>
            <a:off x="6175375" y="6416675"/>
            <a:ext cx="25431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l" eaLnBrk="1" hangingPunct="1"/>
            <a:r>
              <a:rPr lang="en-AU" altLang="en-US" sz="1000" dirty="0"/>
              <a:t>ASX code: LBT</a:t>
            </a:r>
          </a:p>
        </p:txBody>
      </p:sp>
      <p:sp>
        <p:nvSpPr>
          <p:cNvPr id="11" name="TextBox 11">
            <a:extLst>
              <a:ext uri="{FF2B5EF4-FFF2-40B4-BE49-F238E27FC236}">
                <a16:creationId xmlns:a16="http://schemas.microsoft.com/office/drawing/2014/main" id="{0F3FC5F9-96BD-3B42-8828-7393E3822AAA}"/>
              </a:ext>
            </a:extLst>
          </p:cNvPr>
          <p:cNvSpPr txBox="1">
            <a:spLocks noChangeArrowheads="1"/>
          </p:cNvSpPr>
          <p:nvPr userDrawn="1"/>
        </p:nvSpPr>
        <p:spPr bwMode="auto">
          <a:xfrm>
            <a:off x="7667624" y="6415087"/>
            <a:ext cx="1039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fld id="{390837AD-A114-CA46-AADD-16D116E62ED9}" type="slidenum">
              <a:rPr lang="en-AU" altLang="en-US" sz="1000" smtClean="0"/>
              <a:pPr algn="r" eaLnBrk="1" hangingPunct="1"/>
              <a:t>‹#›</a:t>
            </a:fld>
            <a:endParaRPr lang="en-AU" altLang="en-US" sz="1000" dirty="0"/>
          </a:p>
        </p:txBody>
      </p:sp>
      <p:sp>
        <p:nvSpPr>
          <p:cNvPr id="13" name="Title 7"/>
          <p:cNvSpPr>
            <a:spLocks noGrp="1"/>
          </p:cNvSpPr>
          <p:nvPr>
            <p:ph type="title"/>
          </p:nvPr>
        </p:nvSpPr>
        <p:spPr>
          <a:xfrm>
            <a:off x="432001" y="-1"/>
            <a:ext cx="8279998" cy="1024395"/>
          </a:xfrm>
          <a:prstGeom prst="rect">
            <a:avLst/>
          </a:prstGeom>
        </p:spPr>
        <p:txBody>
          <a:bodyPr lIns="0" tIns="0" rIns="0" bIns="0">
            <a:normAutofit/>
          </a:bodyPr>
          <a:lstStyle>
            <a:lvl1pPr algn="l">
              <a:lnSpc>
                <a:spcPts val="3020"/>
              </a:lnSpc>
              <a:defRPr sz="2600" b="0">
                <a:solidFill>
                  <a:schemeClr val="bg1"/>
                </a:solidFill>
              </a:defRPr>
            </a:lvl1pPr>
          </a:lstStyle>
          <a:p>
            <a:r>
              <a:rPr lang="en-US" dirty="0"/>
              <a:t>Click to edit Master title style</a:t>
            </a:r>
          </a:p>
        </p:txBody>
      </p:sp>
      <p:sp>
        <p:nvSpPr>
          <p:cNvPr id="17" name="Content Placeholder 10"/>
          <p:cNvSpPr>
            <a:spLocks noGrp="1"/>
          </p:cNvSpPr>
          <p:nvPr>
            <p:ph sz="quarter" idx="10"/>
          </p:nvPr>
        </p:nvSpPr>
        <p:spPr>
          <a:xfrm>
            <a:off x="432001" y="1242397"/>
            <a:ext cx="8279998" cy="4602813"/>
          </a:xfrm>
          <a:prstGeom prst="rect">
            <a:avLst/>
          </a:prstGeom>
        </p:spPr>
        <p:txBody>
          <a:bodyPr lIns="0" tIns="0" rIns="0" bIns="0"/>
          <a:lstStyle>
            <a:lvl1pPr>
              <a:defRPr>
                <a:latin typeface="Century Gothic" panose="020B0502020202020204" pitchFamily="34" charset="0"/>
              </a:defRPr>
            </a:lvl1pPr>
            <a:lvl2pPr marL="505800">
              <a:defRPr>
                <a:latin typeface="Century Gothic" panose="020B0502020202020204" pitchFamily="34" charset="0"/>
              </a:defRPr>
            </a:lvl2pPr>
            <a:lvl3pPr marL="747000" indent="-228600">
              <a:buFont typeface="Courier New" panose="02070309020205020404" pitchFamily="49" charset="0"/>
              <a:buChar char="o"/>
              <a:defRPr sz="1200">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71987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H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673BF13-9B45-B549-9521-993A0CD5C4C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25450" y="4065588"/>
            <a:ext cx="8293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AD3E6B94-A07E-CB4F-870C-199F21BF4F79}"/>
              </a:ext>
            </a:extLst>
          </p:cNvPr>
          <p:cNvSpPr txBox="1">
            <a:spLocks noChangeArrowheads="1"/>
          </p:cNvSpPr>
          <p:nvPr userDrawn="1"/>
        </p:nvSpPr>
        <p:spPr bwMode="auto">
          <a:xfrm>
            <a:off x="6175375" y="6416675"/>
            <a:ext cx="25431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l" eaLnBrk="1" hangingPunct="1"/>
            <a:r>
              <a:rPr lang="en-AU" altLang="en-US" sz="1000" dirty="0"/>
              <a:t>ASX code: LBT</a:t>
            </a:r>
          </a:p>
        </p:txBody>
      </p:sp>
      <p:sp>
        <p:nvSpPr>
          <p:cNvPr id="8" name="TextBox 6">
            <a:extLst>
              <a:ext uri="{FF2B5EF4-FFF2-40B4-BE49-F238E27FC236}">
                <a16:creationId xmlns:a16="http://schemas.microsoft.com/office/drawing/2014/main" id="{18228AE4-D197-BD4F-B733-93E2155522C1}"/>
              </a:ext>
            </a:extLst>
          </p:cNvPr>
          <p:cNvSpPr txBox="1">
            <a:spLocks noChangeArrowheads="1"/>
          </p:cNvSpPr>
          <p:nvPr userDrawn="1"/>
        </p:nvSpPr>
        <p:spPr bwMode="auto">
          <a:xfrm>
            <a:off x="7665635" y="6416675"/>
            <a:ext cx="1039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fld id="{EF25F421-A075-1C42-8937-FE731FF6B9D7}" type="slidenum">
              <a:rPr lang="en-AU" altLang="en-US" sz="1000" smtClean="0"/>
              <a:pPr algn="r" eaLnBrk="1" hangingPunct="1"/>
              <a:t>‹#›</a:t>
            </a:fld>
            <a:endParaRPr lang="en-AU" altLang="en-US" sz="1000" dirty="0"/>
          </a:p>
        </p:txBody>
      </p:sp>
      <p:cxnSp>
        <p:nvCxnSpPr>
          <p:cNvPr id="9" name="Straight Connector 8">
            <a:extLst>
              <a:ext uri="{FF2B5EF4-FFF2-40B4-BE49-F238E27FC236}">
                <a16:creationId xmlns:a16="http://schemas.microsoft.com/office/drawing/2014/main" id="{7BD90645-8E2D-C34C-BA30-2E64361D1A82}"/>
              </a:ext>
            </a:extLst>
          </p:cNvPr>
          <p:cNvCxnSpPr>
            <a:cxnSpLocks/>
          </p:cNvCxnSpPr>
          <p:nvPr userDrawn="1"/>
        </p:nvCxnSpPr>
        <p:spPr>
          <a:xfrm>
            <a:off x="6096000" y="6110288"/>
            <a:ext cx="636588"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111E222D-6C14-FC4C-84E7-1CD05127C86C}"/>
              </a:ext>
            </a:extLst>
          </p:cNvPr>
          <p:cNvCxnSpPr>
            <a:cxnSpLocks/>
          </p:cNvCxnSpPr>
          <p:nvPr userDrawn="1"/>
        </p:nvCxnSpPr>
        <p:spPr>
          <a:xfrm>
            <a:off x="6862763" y="6110288"/>
            <a:ext cx="165100"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84F6ADF2-99BE-F749-A117-0656AED33FAA}"/>
              </a:ext>
            </a:extLst>
          </p:cNvPr>
          <p:cNvCxnSpPr>
            <a:cxnSpLocks/>
          </p:cNvCxnSpPr>
          <p:nvPr userDrawn="1"/>
        </p:nvCxnSpPr>
        <p:spPr>
          <a:xfrm>
            <a:off x="7150100" y="6110288"/>
            <a:ext cx="1562100"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EBBD301A-43FB-214D-9453-4FC868F2AEC2}"/>
              </a:ext>
            </a:extLst>
          </p:cNvPr>
          <p:cNvCxnSpPr>
            <a:cxnSpLocks/>
          </p:cNvCxnSpPr>
          <p:nvPr userDrawn="1"/>
        </p:nvCxnSpPr>
        <p:spPr>
          <a:xfrm>
            <a:off x="436563" y="6110288"/>
            <a:ext cx="5553075" cy="0"/>
          </a:xfrm>
          <a:prstGeom prst="line">
            <a:avLst/>
          </a:prstGeom>
          <a:ln cap="rnd">
            <a:solidFill>
              <a:schemeClr val="tx1"/>
            </a:solidFill>
          </a:ln>
        </p:spPr>
        <p:style>
          <a:lnRef idx="3">
            <a:schemeClr val="accent1"/>
          </a:lnRef>
          <a:fillRef idx="0">
            <a:schemeClr val="accent1"/>
          </a:fillRef>
          <a:effectRef idx="2">
            <a:schemeClr val="accent1"/>
          </a:effectRef>
          <a:fontRef idx="minor">
            <a:schemeClr val="tx1"/>
          </a:fontRef>
        </p:style>
      </p:cxnSp>
      <p:pic>
        <p:nvPicPr>
          <p:cNvPr id="14" name="Picture 11">
            <a:extLst>
              <a:ext uri="{FF2B5EF4-FFF2-40B4-BE49-F238E27FC236}">
                <a16:creationId xmlns:a16="http://schemas.microsoft.com/office/drawing/2014/main" id="{2258BD17-83EF-ED4C-9BEC-EA8B6AE3BE1E}"/>
              </a:ext>
            </a:extLst>
          </p:cNvPr>
          <p:cNvPicPr>
            <a:picLocks noChangeAspect="1" noChangeArrowheads="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a:off x="436563" y="6329363"/>
            <a:ext cx="13858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7"/>
          <p:cNvSpPr>
            <a:spLocks noGrp="1"/>
          </p:cNvSpPr>
          <p:nvPr>
            <p:ph type="title"/>
          </p:nvPr>
        </p:nvSpPr>
        <p:spPr>
          <a:xfrm>
            <a:off x="425450" y="0"/>
            <a:ext cx="8279998" cy="1024395"/>
          </a:xfrm>
          <a:prstGeom prst="rect">
            <a:avLst/>
          </a:prstGeom>
        </p:spPr>
        <p:txBody>
          <a:bodyPr lIns="0" tIns="0" rIns="0" bIns="0">
            <a:normAutofit/>
          </a:bodyPr>
          <a:lstStyle>
            <a:lvl1pPr algn="l">
              <a:lnSpc>
                <a:spcPts val="3020"/>
              </a:lnSpc>
              <a:defRPr sz="2600" b="0">
                <a:solidFill>
                  <a:schemeClr val="bg1"/>
                </a:solidFill>
              </a:defRPr>
            </a:lvl1pPr>
          </a:lstStyle>
          <a:p>
            <a:r>
              <a:rPr lang="en-US" dirty="0"/>
              <a:t>Click to edit Master title style</a:t>
            </a:r>
          </a:p>
        </p:txBody>
      </p:sp>
      <p:sp>
        <p:nvSpPr>
          <p:cNvPr id="17" name="Content Placeholder 10"/>
          <p:cNvSpPr>
            <a:spLocks noGrp="1"/>
          </p:cNvSpPr>
          <p:nvPr>
            <p:ph sz="quarter" idx="10"/>
          </p:nvPr>
        </p:nvSpPr>
        <p:spPr>
          <a:xfrm>
            <a:off x="432001" y="1904038"/>
            <a:ext cx="8279998" cy="3941172"/>
          </a:xfrm>
          <a:prstGeom prst="rect">
            <a:avLst/>
          </a:prstGeom>
        </p:spPr>
        <p:txBody>
          <a:bodyPr lIns="0" tIns="0" rIns="0" bIns="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Content Placeholder 4"/>
          <p:cNvSpPr>
            <a:spLocks noGrp="1"/>
          </p:cNvSpPr>
          <p:nvPr>
            <p:ph sz="quarter" idx="11"/>
          </p:nvPr>
        </p:nvSpPr>
        <p:spPr>
          <a:xfrm>
            <a:off x="0" y="1024395"/>
            <a:ext cx="9144000" cy="553641"/>
          </a:xfrm>
          <a:solidFill>
            <a:srgbClr val="EDF1CE"/>
          </a:solidFill>
        </p:spPr>
        <p:txBody>
          <a:bodyPr lIns="396000" tIns="144000" rIns="396000" bIns="144000">
            <a:spAutoFit/>
          </a:bodyPr>
          <a:lstStyle>
            <a:lvl1pPr marL="0" indent="0">
              <a:lnSpc>
                <a:spcPts val="2160"/>
              </a:lnSpc>
              <a:buNone/>
              <a:defRPr sz="18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107850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1260C18E-C18E-844E-B7B7-38077B4CD67C}"/>
              </a:ext>
            </a:extLst>
          </p:cNvPr>
          <p:cNvSpPr txBox="1">
            <a:spLocks noChangeArrowheads="1"/>
          </p:cNvSpPr>
          <p:nvPr userDrawn="1"/>
        </p:nvSpPr>
        <p:spPr bwMode="auto">
          <a:xfrm>
            <a:off x="5675313" y="2940830"/>
            <a:ext cx="29749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2000" b="1" dirty="0">
                <a:solidFill>
                  <a:schemeClr val="bg1"/>
                </a:solidFill>
              </a:rPr>
              <a:t>LBT Innovations</a:t>
            </a:r>
            <a:r>
              <a:rPr lang="en-AU" altLang="en-US" sz="1600" dirty="0">
                <a:solidFill>
                  <a:schemeClr val="bg1"/>
                </a:solidFill>
              </a:rPr>
              <a:t> </a:t>
            </a:r>
          </a:p>
          <a:p>
            <a:pPr eaLnBrk="1" hangingPunct="1"/>
            <a:r>
              <a:rPr lang="en-AU" altLang="en-US" sz="1600">
                <a:solidFill>
                  <a:schemeClr val="bg1"/>
                </a:solidFill>
              </a:rPr>
              <a:t>16 Anster Street</a:t>
            </a:r>
            <a:br>
              <a:rPr lang="en-AU" altLang="en-US" sz="1600" dirty="0">
                <a:solidFill>
                  <a:schemeClr val="bg1"/>
                </a:solidFill>
              </a:rPr>
            </a:br>
            <a:r>
              <a:rPr lang="en-AU" altLang="en-US" sz="1600" dirty="0">
                <a:solidFill>
                  <a:schemeClr val="bg1"/>
                </a:solidFill>
              </a:rPr>
              <a:t>Adelaide SA 5000</a:t>
            </a:r>
          </a:p>
          <a:p>
            <a:pPr eaLnBrk="1" hangingPunct="1"/>
            <a:r>
              <a:rPr lang="en-AU" altLang="en-US" sz="1600" dirty="0">
                <a:solidFill>
                  <a:schemeClr val="bg1"/>
                </a:solidFill>
              </a:rPr>
              <a:t>+61 (0)8 8227 1555</a:t>
            </a:r>
          </a:p>
          <a:p>
            <a:pPr eaLnBrk="1" hangingPunct="1"/>
            <a:r>
              <a:rPr lang="en-AU" altLang="en-US" sz="1600" dirty="0">
                <a:solidFill>
                  <a:schemeClr val="bg1"/>
                </a:solidFill>
              </a:rPr>
              <a:t>info@lbtinnovations.com</a:t>
            </a:r>
          </a:p>
          <a:p>
            <a:pPr eaLnBrk="1" hangingPunct="1"/>
            <a:endParaRPr lang="en-AU" altLang="en-US" sz="1600" dirty="0">
              <a:solidFill>
                <a:schemeClr val="bg1"/>
              </a:solidFill>
            </a:endParaRPr>
          </a:p>
          <a:p>
            <a:pPr eaLnBrk="1" hangingPunct="1"/>
            <a:r>
              <a:rPr lang="en-AU" altLang="en-US" sz="1600" dirty="0">
                <a:solidFill>
                  <a:schemeClr val="bg1"/>
                </a:solidFill>
              </a:rPr>
              <a:t>lbtinnovations.com</a:t>
            </a:r>
          </a:p>
          <a:p>
            <a:pPr eaLnBrk="1" hangingPunct="1"/>
            <a:endParaRPr lang="en-US" altLang="en-US" dirty="0">
              <a:solidFill>
                <a:schemeClr val="bg1"/>
              </a:solidFill>
            </a:endParaRPr>
          </a:p>
        </p:txBody>
      </p:sp>
      <p:pic>
        <p:nvPicPr>
          <p:cNvPr id="3" name="Picture 5" descr="A picture containing drawing&#10;&#10;Description automatically generated">
            <a:extLst>
              <a:ext uri="{FF2B5EF4-FFF2-40B4-BE49-F238E27FC236}">
                <a16:creationId xmlns:a16="http://schemas.microsoft.com/office/drawing/2014/main" id="{1FD033DC-D798-BC45-8832-1A885DA9BFF8}"/>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581025" y="742950"/>
            <a:ext cx="25892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94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b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432001" y="156067"/>
            <a:ext cx="8286549" cy="827591"/>
          </a:xfrm>
        </p:spPr>
        <p:txBody>
          <a:bodyPr lIns="0" tIns="0" rIns="0" bIns="0"/>
          <a:lstStyle>
            <a:lvl1pPr>
              <a:defRPr sz="2600" b="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46400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AE4700B-F99D-B64B-9ADF-D665C4EDFBA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3">
            <a:extLst>
              <a:ext uri="{FF2B5EF4-FFF2-40B4-BE49-F238E27FC236}">
                <a16:creationId xmlns:a16="http://schemas.microsoft.com/office/drawing/2014/main" id="{EDFC0776-4FEC-614C-86C4-C07AF2BE016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l" rtl="0" fontAlgn="base">
        <a:lnSpc>
          <a:spcPct val="90000"/>
        </a:lnSpc>
        <a:spcBef>
          <a:spcPct val="0"/>
        </a:spcBef>
        <a:spcAft>
          <a:spcPct val="0"/>
        </a:spcAft>
        <a:defRPr sz="2800" b="1" kern="1200">
          <a:solidFill>
            <a:schemeClr val="accent2"/>
          </a:solidFill>
          <a:latin typeface="Century Gothic" panose="020B0502020202020204" pitchFamily="34" charset="0"/>
          <a:ea typeface="+mj-ea"/>
          <a:cs typeface="+mj-cs"/>
        </a:defRPr>
      </a:lvl1pPr>
      <a:lvl2pPr algn="l" rtl="0" fontAlgn="base">
        <a:lnSpc>
          <a:spcPct val="90000"/>
        </a:lnSpc>
        <a:spcBef>
          <a:spcPct val="0"/>
        </a:spcBef>
        <a:spcAft>
          <a:spcPct val="0"/>
        </a:spcAft>
        <a:defRPr sz="2800" b="1">
          <a:solidFill>
            <a:schemeClr val="accent2"/>
          </a:solidFill>
          <a:latin typeface="Century Gothic" panose="020B0502020202020204" pitchFamily="34" charset="0"/>
        </a:defRPr>
      </a:lvl2pPr>
      <a:lvl3pPr algn="l" rtl="0" fontAlgn="base">
        <a:lnSpc>
          <a:spcPct val="90000"/>
        </a:lnSpc>
        <a:spcBef>
          <a:spcPct val="0"/>
        </a:spcBef>
        <a:spcAft>
          <a:spcPct val="0"/>
        </a:spcAft>
        <a:defRPr sz="2800" b="1">
          <a:solidFill>
            <a:schemeClr val="accent2"/>
          </a:solidFill>
          <a:latin typeface="Century Gothic" panose="020B0502020202020204" pitchFamily="34" charset="0"/>
        </a:defRPr>
      </a:lvl3pPr>
      <a:lvl4pPr algn="l" rtl="0" fontAlgn="base">
        <a:lnSpc>
          <a:spcPct val="90000"/>
        </a:lnSpc>
        <a:spcBef>
          <a:spcPct val="0"/>
        </a:spcBef>
        <a:spcAft>
          <a:spcPct val="0"/>
        </a:spcAft>
        <a:defRPr sz="2800" b="1">
          <a:solidFill>
            <a:schemeClr val="accent2"/>
          </a:solidFill>
          <a:latin typeface="Century Gothic" panose="020B0502020202020204" pitchFamily="34" charset="0"/>
        </a:defRPr>
      </a:lvl4pPr>
      <a:lvl5pPr algn="l" rtl="0" fontAlgn="base">
        <a:lnSpc>
          <a:spcPct val="90000"/>
        </a:lnSpc>
        <a:spcBef>
          <a:spcPct val="0"/>
        </a:spcBef>
        <a:spcAft>
          <a:spcPct val="0"/>
        </a:spcAft>
        <a:defRPr sz="2800" b="1">
          <a:solidFill>
            <a:schemeClr val="accent2"/>
          </a:solidFill>
          <a:latin typeface="Century Gothic" panose="020B0502020202020204" pitchFamily="34" charset="0"/>
        </a:defRPr>
      </a:lvl5pPr>
      <a:lvl6pPr marL="457200" algn="l" rtl="0" fontAlgn="base">
        <a:lnSpc>
          <a:spcPct val="90000"/>
        </a:lnSpc>
        <a:spcBef>
          <a:spcPct val="0"/>
        </a:spcBef>
        <a:spcAft>
          <a:spcPct val="0"/>
        </a:spcAft>
        <a:defRPr sz="2800" b="1">
          <a:solidFill>
            <a:schemeClr val="accent2"/>
          </a:solidFill>
          <a:latin typeface="Century Gothic" panose="020B0502020202020204" pitchFamily="34" charset="0"/>
        </a:defRPr>
      </a:lvl6pPr>
      <a:lvl7pPr marL="914400" algn="l" rtl="0" fontAlgn="base">
        <a:lnSpc>
          <a:spcPct val="90000"/>
        </a:lnSpc>
        <a:spcBef>
          <a:spcPct val="0"/>
        </a:spcBef>
        <a:spcAft>
          <a:spcPct val="0"/>
        </a:spcAft>
        <a:defRPr sz="2800" b="1">
          <a:solidFill>
            <a:schemeClr val="accent2"/>
          </a:solidFill>
          <a:latin typeface="Century Gothic" panose="020B0502020202020204" pitchFamily="34" charset="0"/>
        </a:defRPr>
      </a:lvl7pPr>
      <a:lvl8pPr marL="1371600" algn="l" rtl="0" fontAlgn="base">
        <a:lnSpc>
          <a:spcPct val="90000"/>
        </a:lnSpc>
        <a:spcBef>
          <a:spcPct val="0"/>
        </a:spcBef>
        <a:spcAft>
          <a:spcPct val="0"/>
        </a:spcAft>
        <a:defRPr sz="2800" b="1">
          <a:solidFill>
            <a:schemeClr val="accent2"/>
          </a:solidFill>
          <a:latin typeface="Century Gothic" panose="020B0502020202020204" pitchFamily="34" charset="0"/>
        </a:defRPr>
      </a:lvl8pPr>
      <a:lvl9pPr marL="1828800" algn="l" rtl="0" fontAlgn="base">
        <a:lnSpc>
          <a:spcPct val="90000"/>
        </a:lnSpc>
        <a:spcBef>
          <a:spcPct val="0"/>
        </a:spcBef>
        <a:spcAft>
          <a:spcPct val="0"/>
        </a:spcAft>
        <a:defRPr sz="2800" b="1">
          <a:solidFill>
            <a:schemeClr val="accent2"/>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accent2"/>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34.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jpeg"/><Relationship Id="rId4" Type="http://schemas.openxmlformats.org/officeDocument/2006/relationships/image" Target="../media/image47.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tiff"/><Relationship Id="rId11" Type="http://schemas.openxmlformats.org/officeDocument/2006/relationships/image" Target="../media/image25.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6">
            <a:extLst>
              <a:ext uri="{FF2B5EF4-FFF2-40B4-BE49-F238E27FC236}">
                <a16:creationId xmlns:a16="http://schemas.microsoft.com/office/drawing/2014/main" id="{B81C5157-7498-B540-9A7B-8820BD84A846}"/>
              </a:ext>
            </a:extLst>
          </p:cNvPr>
          <p:cNvSpPr>
            <a:spLocks noGrp="1" noChangeArrowheads="1"/>
          </p:cNvSpPr>
          <p:nvPr>
            <p:ph type="body" sz="quarter" idx="10"/>
          </p:nvPr>
        </p:nvSpPr>
        <p:spPr>
          <a:xfrm>
            <a:off x="422362" y="2947358"/>
            <a:ext cx="7787141" cy="1631216"/>
          </a:xfrm>
        </p:spPr>
        <p:txBody>
          <a:bodyPr/>
          <a:lstStyle/>
          <a:p>
            <a:pPr fontAlgn="base">
              <a:spcBef>
                <a:spcPct val="0"/>
              </a:spcBef>
              <a:spcAft>
                <a:spcPct val="0"/>
              </a:spcAft>
            </a:pPr>
            <a:r>
              <a:rPr lang="en-AU" altLang="en-US" sz="2400" dirty="0"/>
              <a:t>LBT Innovations - </a:t>
            </a:r>
            <a:r>
              <a:rPr lang="en-AU" altLang="en-US" sz="2400" dirty="0" err="1"/>
              <a:t>AusBiotech</a:t>
            </a:r>
            <a:r>
              <a:rPr lang="en-AU" altLang="en-US" sz="2400" dirty="0"/>
              <a:t> 2021 </a:t>
            </a:r>
          </a:p>
          <a:p>
            <a:pPr fontAlgn="base">
              <a:spcBef>
                <a:spcPct val="0"/>
              </a:spcBef>
              <a:spcAft>
                <a:spcPct val="0"/>
              </a:spcAft>
            </a:pPr>
            <a:r>
              <a:rPr lang="en-US" altLang="en-US" sz="1800" i="1" dirty="0"/>
              <a:t>Proven AI technology disrupting global microbiology market</a:t>
            </a:r>
          </a:p>
          <a:p>
            <a:pPr fontAlgn="base">
              <a:spcBef>
                <a:spcPct val="0"/>
              </a:spcBef>
              <a:spcAft>
                <a:spcPct val="0"/>
              </a:spcAft>
            </a:pPr>
            <a:endParaRPr lang="en-AU" altLang="en-US" sz="2400" dirty="0"/>
          </a:p>
          <a:p>
            <a:pPr fontAlgn="base">
              <a:spcBef>
                <a:spcPct val="0"/>
              </a:spcBef>
              <a:spcAft>
                <a:spcPct val="0"/>
              </a:spcAft>
            </a:pPr>
            <a:r>
              <a:rPr lang="en-GB" altLang="en-US" sz="1400" dirty="0">
                <a:latin typeface="Century Gothic"/>
              </a:rPr>
              <a:t>Brent Barnes</a:t>
            </a:r>
          </a:p>
          <a:p>
            <a:pPr fontAlgn="base">
              <a:spcBef>
                <a:spcPct val="0"/>
              </a:spcBef>
              <a:spcAft>
                <a:spcPct val="0"/>
              </a:spcAft>
            </a:pPr>
            <a:r>
              <a:rPr lang="en-GB" altLang="en-US" sz="1400" dirty="0">
                <a:latin typeface="Century Gothic"/>
              </a:rPr>
              <a:t>CEO &amp; Managing Director</a:t>
            </a:r>
          </a:p>
          <a:p>
            <a:pPr fontAlgn="base">
              <a:spcBef>
                <a:spcPct val="0"/>
              </a:spcBef>
              <a:spcAft>
                <a:spcPct val="0"/>
              </a:spcAft>
            </a:pPr>
            <a:r>
              <a:rPr lang="en-AU" altLang="en-US" sz="1200" dirty="0"/>
              <a:t>26 October 2021</a:t>
            </a:r>
          </a:p>
        </p:txBody>
      </p:sp>
      <p:sp>
        <p:nvSpPr>
          <p:cNvPr id="15362" name="TextBox 1">
            <a:extLst>
              <a:ext uri="{FF2B5EF4-FFF2-40B4-BE49-F238E27FC236}">
                <a16:creationId xmlns:a16="http://schemas.microsoft.com/office/drawing/2014/main" id="{D7E90351-BC0F-C848-8645-8C0BDAC5D762}"/>
              </a:ext>
            </a:extLst>
          </p:cNvPr>
          <p:cNvSpPr txBox="1">
            <a:spLocks noChangeArrowheads="1"/>
          </p:cNvSpPr>
          <p:nvPr/>
        </p:nvSpPr>
        <p:spPr bwMode="auto">
          <a:xfrm>
            <a:off x="-673100" y="20955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solidFill>
                <a:schemeClr val="accent2"/>
              </a:solidFill>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4E18-536A-4445-8E13-F669D1D8FBD7}"/>
              </a:ext>
            </a:extLst>
          </p:cNvPr>
          <p:cNvSpPr>
            <a:spLocks noGrp="1"/>
          </p:cNvSpPr>
          <p:nvPr>
            <p:ph type="title"/>
          </p:nvPr>
        </p:nvSpPr>
        <p:spPr/>
        <p:txBody>
          <a:bodyPr/>
          <a:lstStyle/>
          <a:p>
            <a:r>
              <a:rPr lang="en-AU" dirty="0"/>
              <a:t>New technology developments</a:t>
            </a:r>
          </a:p>
        </p:txBody>
      </p:sp>
      <p:sp>
        <p:nvSpPr>
          <p:cNvPr id="9" name="TextBox 8">
            <a:extLst>
              <a:ext uri="{FF2B5EF4-FFF2-40B4-BE49-F238E27FC236}">
                <a16:creationId xmlns:a16="http://schemas.microsoft.com/office/drawing/2014/main" id="{D313D122-A295-49B2-97F9-20E247F605CD}"/>
              </a:ext>
            </a:extLst>
          </p:cNvPr>
          <p:cNvSpPr txBox="1"/>
          <p:nvPr/>
        </p:nvSpPr>
        <p:spPr>
          <a:xfrm>
            <a:off x="5827465" y="4685898"/>
            <a:ext cx="2322752" cy="246221"/>
          </a:xfrm>
          <a:prstGeom prst="rect">
            <a:avLst/>
          </a:prstGeom>
          <a:noFill/>
        </p:spPr>
        <p:txBody>
          <a:bodyPr wrap="none" lIns="0" tIns="0" rIns="0" bIns="0" rtlCol="0">
            <a:spAutoFit/>
          </a:bodyPr>
          <a:lstStyle/>
          <a:p>
            <a:pPr algn="l"/>
            <a:r>
              <a:rPr lang="en-US" sz="1600" dirty="0">
                <a:solidFill>
                  <a:schemeClr val="accent2"/>
                </a:solidFill>
                <a:cs typeface="Calibri" panose="020F0502020204030204" pitchFamily="34" charset="0"/>
              </a:rPr>
              <a:t>APAS</a:t>
            </a:r>
            <a:r>
              <a:rPr lang="en-US" sz="1600" baseline="30000" dirty="0">
                <a:solidFill>
                  <a:schemeClr val="accent2"/>
                </a:solidFill>
                <a:cs typeface="Calibri" panose="020F0502020204030204" pitchFamily="34" charset="0"/>
              </a:rPr>
              <a:t>®</a:t>
            </a:r>
            <a:r>
              <a:rPr lang="en-US" sz="1600" dirty="0">
                <a:solidFill>
                  <a:schemeClr val="accent2"/>
                </a:solidFill>
                <a:cs typeface="Calibri" panose="020F0502020204030204" pitchFamily="34" charset="0"/>
              </a:rPr>
              <a:t>-AMR web report</a:t>
            </a:r>
            <a:endParaRPr lang="en-AU" sz="1600" dirty="0">
              <a:solidFill>
                <a:schemeClr val="accent2"/>
              </a:solidFill>
              <a:latin typeface="Century Gothic" panose="020B0502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CF54ECFA-F401-492D-AD12-92C81DEAEDA7}"/>
              </a:ext>
            </a:extLst>
          </p:cNvPr>
          <p:cNvPicPr>
            <a:picLocks noChangeAspect="1"/>
          </p:cNvPicPr>
          <p:nvPr/>
        </p:nvPicPr>
        <p:blipFill rotWithShape="1">
          <a:blip r:embed="rId3"/>
          <a:srcRect/>
          <a:stretch/>
        </p:blipFill>
        <p:spPr>
          <a:xfrm>
            <a:off x="5265683" y="2239506"/>
            <a:ext cx="3446316" cy="2378987"/>
          </a:xfrm>
          <a:prstGeom prst="roundRect">
            <a:avLst>
              <a:gd name="adj" fmla="val 3749"/>
            </a:avLst>
          </a:prstGeom>
          <a:ln>
            <a:solidFill>
              <a:schemeClr val="tx1">
                <a:lumMod val="50000"/>
                <a:lumOff val="50000"/>
              </a:schemeClr>
            </a:solidFill>
          </a:ln>
        </p:spPr>
      </p:pic>
      <p:sp>
        <p:nvSpPr>
          <p:cNvPr id="19" name="Content Placeholder 25">
            <a:extLst>
              <a:ext uri="{FF2B5EF4-FFF2-40B4-BE49-F238E27FC236}">
                <a16:creationId xmlns:a16="http://schemas.microsoft.com/office/drawing/2014/main" id="{9C9EBC89-5BD8-48E8-885C-75F4F06E2875}"/>
              </a:ext>
            </a:extLst>
          </p:cNvPr>
          <p:cNvSpPr>
            <a:spLocks noGrp="1"/>
          </p:cNvSpPr>
          <p:nvPr>
            <p:ph sz="quarter" idx="10"/>
          </p:nvPr>
        </p:nvSpPr>
        <p:spPr>
          <a:xfrm>
            <a:off x="432000" y="1498864"/>
            <a:ext cx="4140000" cy="4066364"/>
          </a:xfrm>
        </p:spPr>
        <p:txBody>
          <a:bodyPr/>
          <a:lstStyle/>
          <a:p>
            <a:pPr marL="0" indent="0">
              <a:spcBef>
                <a:spcPts val="600"/>
              </a:spcBef>
              <a:buNone/>
            </a:pPr>
            <a:r>
              <a:rPr lang="en-AU" sz="1600" b="1" dirty="0">
                <a:solidFill>
                  <a:schemeClr val="tx1"/>
                </a:solidFill>
              </a:rPr>
              <a:t>Antimicrobial resistance</a:t>
            </a:r>
          </a:p>
          <a:p>
            <a:pPr>
              <a:spcBef>
                <a:spcPts val="600"/>
              </a:spcBef>
            </a:pPr>
            <a:r>
              <a:rPr lang="en-AU" sz="1200" dirty="0">
                <a:solidFill>
                  <a:schemeClr val="tx1"/>
                </a:solidFill>
              </a:rPr>
              <a:t>Top 10 global health threat (WHO)</a:t>
            </a:r>
          </a:p>
          <a:p>
            <a:pPr>
              <a:spcBef>
                <a:spcPts val="600"/>
              </a:spcBef>
            </a:pPr>
            <a:r>
              <a:rPr lang="en-AU" sz="1200" dirty="0">
                <a:solidFill>
                  <a:schemeClr val="tx1"/>
                </a:solidFill>
              </a:rPr>
              <a:t>APAS</a:t>
            </a:r>
            <a:r>
              <a:rPr lang="en-AU" sz="1200" baseline="30000" dirty="0">
                <a:solidFill>
                  <a:schemeClr val="tx1"/>
                </a:solidFill>
              </a:rPr>
              <a:t>®</a:t>
            </a:r>
            <a:r>
              <a:rPr lang="en-AU" sz="1200" dirty="0">
                <a:solidFill>
                  <a:schemeClr val="tx1"/>
                </a:solidFill>
              </a:rPr>
              <a:t>-AMR informs optimal antimicrobial treatment </a:t>
            </a:r>
            <a:endParaRPr lang="en-AU" sz="1200" b="1" dirty="0">
              <a:solidFill>
                <a:schemeClr val="tx1"/>
              </a:solidFill>
            </a:endParaRPr>
          </a:p>
          <a:p>
            <a:pPr>
              <a:spcBef>
                <a:spcPts val="600"/>
              </a:spcBef>
            </a:pPr>
            <a:r>
              <a:rPr lang="en-AU" sz="1200" b="1" dirty="0">
                <a:solidFill>
                  <a:schemeClr val="tx1"/>
                </a:solidFill>
              </a:rPr>
              <a:t>In development. </a:t>
            </a:r>
            <a:r>
              <a:rPr lang="en-AU" sz="1200" dirty="0">
                <a:solidFill>
                  <a:schemeClr val="tx1"/>
                </a:solidFill>
              </a:rPr>
              <a:t>Supported by $0.75m BTB Funding (Sep-20)</a:t>
            </a:r>
          </a:p>
          <a:p>
            <a:pPr marL="285750" indent="-285750">
              <a:spcBef>
                <a:spcPts val="600"/>
              </a:spcBef>
              <a:buFont typeface="Arial" panose="020B0604020202020204" pitchFamily="34" charset="0"/>
              <a:buChar char="•"/>
            </a:pPr>
            <a:endParaRPr lang="en-AU" sz="1400" dirty="0">
              <a:solidFill>
                <a:schemeClr val="tx1"/>
              </a:solidFill>
            </a:endParaRPr>
          </a:p>
          <a:p>
            <a:pPr marL="0" indent="0">
              <a:spcBef>
                <a:spcPts val="600"/>
              </a:spcBef>
              <a:buNone/>
            </a:pPr>
            <a:r>
              <a:rPr lang="en-AU" sz="1600" b="1" dirty="0">
                <a:solidFill>
                  <a:schemeClr val="tx1"/>
                </a:solidFill>
              </a:rPr>
              <a:t>APAS</a:t>
            </a:r>
            <a:r>
              <a:rPr lang="en-AU" sz="1600" b="1" baseline="30000" dirty="0">
                <a:solidFill>
                  <a:schemeClr val="tx1"/>
                </a:solidFill>
              </a:rPr>
              <a:t>® </a:t>
            </a:r>
            <a:r>
              <a:rPr lang="en-AU" sz="1600" b="1" dirty="0">
                <a:solidFill>
                  <a:schemeClr val="tx1"/>
                </a:solidFill>
              </a:rPr>
              <a:t>Early plate reading </a:t>
            </a:r>
            <a:endParaRPr lang="en-AU" sz="1200" dirty="0">
              <a:solidFill>
                <a:schemeClr val="tx1"/>
              </a:solidFill>
            </a:endParaRPr>
          </a:p>
          <a:p>
            <a:pPr>
              <a:spcBef>
                <a:spcPts val="600"/>
              </a:spcBef>
            </a:pPr>
            <a:r>
              <a:rPr lang="en-AU" sz="1200" dirty="0">
                <a:solidFill>
                  <a:schemeClr val="tx1"/>
                </a:solidFill>
              </a:rPr>
              <a:t>Ability to detects bacterial growth in &lt;13hrs</a:t>
            </a:r>
          </a:p>
          <a:p>
            <a:pPr>
              <a:spcBef>
                <a:spcPts val="600"/>
              </a:spcBef>
            </a:pPr>
            <a:r>
              <a:rPr lang="en-AU" sz="1200" dirty="0">
                <a:solidFill>
                  <a:schemeClr val="tx1"/>
                </a:solidFill>
              </a:rPr>
              <a:t>Significantly reduces time to diagnosis - saving lives</a:t>
            </a:r>
            <a:endParaRPr lang="en-AU" sz="1200" b="1" dirty="0">
              <a:solidFill>
                <a:schemeClr val="tx1"/>
              </a:solidFill>
            </a:endParaRPr>
          </a:p>
          <a:p>
            <a:pPr>
              <a:spcBef>
                <a:spcPts val="600"/>
              </a:spcBef>
            </a:pPr>
            <a:r>
              <a:rPr lang="en-AU" sz="1200" b="1" dirty="0">
                <a:solidFill>
                  <a:schemeClr val="tx1"/>
                </a:solidFill>
              </a:rPr>
              <a:t>Proof-of-Concept completed. </a:t>
            </a:r>
            <a:r>
              <a:rPr lang="en-AU" sz="1200" dirty="0">
                <a:solidFill>
                  <a:schemeClr val="tx1"/>
                </a:solidFill>
              </a:rPr>
              <a:t>Data presented at ECCMID (Jul-21)</a:t>
            </a:r>
          </a:p>
          <a:p>
            <a:pPr marL="177800" indent="-177800">
              <a:spcBef>
                <a:spcPts val="600"/>
              </a:spcBef>
              <a:buFont typeface="Arial" panose="020B0604020202020204" pitchFamily="34" charset="0"/>
              <a:buChar char="•"/>
            </a:pPr>
            <a:endParaRPr lang="en-AU" sz="1200" dirty="0">
              <a:solidFill>
                <a:schemeClr val="tx1"/>
              </a:solidFill>
            </a:endParaRPr>
          </a:p>
          <a:p>
            <a:pPr marL="0" indent="0">
              <a:spcBef>
                <a:spcPts val="600"/>
              </a:spcBef>
              <a:buNone/>
            </a:pPr>
            <a:r>
              <a:rPr lang="en-GB" sz="1600" b="1" dirty="0">
                <a:solidFill>
                  <a:schemeClr val="tx1"/>
                </a:solidFill>
              </a:rPr>
              <a:t>New industry applications</a:t>
            </a:r>
            <a:endParaRPr lang="en-GB" sz="1600" dirty="0">
              <a:solidFill>
                <a:schemeClr val="tx1"/>
              </a:solidFill>
            </a:endParaRPr>
          </a:p>
          <a:p>
            <a:pPr>
              <a:spcBef>
                <a:spcPts val="600"/>
              </a:spcBef>
            </a:pPr>
            <a:r>
              <a:rPr lang="en-GB" sz="1200" dirty="0">
                <a:solidFill>
                  <a:schemeClr val="tx1"/>
                </a:solidFill>
              </a:rPr>
              <a:t>Exciting opportunity - Pharmaceutical market</a:t>
            </a:r>
          </a:p>
          <a:p>
            <a:pPr>
              <a:spcBef>
                <a:spcPts val="600"/>
              </a:spcBef>
            </a:pPr>
            <a:r>
              <a:rPr lang="en-GB" sz="1200" b="1" dirty="0">
                <a:solidFill>
                  <a:schemeClr val="tx1"/>
                </a:solidFill>
              </a:rPr>
              <a:t>Feasibility underway.</a:t>
            </a:r>
            <a:r>
              <a:rPr lang="en-GB" sz="1200" dirty="0">
                <a:solidFill>
                  <a:schemeClr val="tx1"/>
                </a:solidFill>
              </a:rPr>
              <a:t> Clean room environmental monitoring</a:t>
            </a:r>
            <a:endParaRPr lang="en-AU" sz="1400" dirty="0">
              <a:solidFill>
                <a:schemeClr val="tx1"/>
              </a:solidFill>
            </a:endParaRPr>
          </a:p>
        </p:txBody>
      </p:sp>
    </p:spTree>
    <p:extLst>
      <p:ext uri="{BB962C8B-B14F-4D97-AF65-F5344CB8AC3E}">
        <p14:creationId xmlns:p14="http://schemas.microsoft.com/office/powerpoint/2010/main" val="279923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6EACBFB-83DE-F641-8A59-F815F49DDADB}"/>
              </a:ext>
            </a:extLst>
          </p:cNvPr>
          <p:cNvSpPr>
            <a:spLocks noGrp="1" noChangeArrowheads="1"/>
          </p:cNvSpPr>
          <p:nvPr>
            <p:ph type="title"/>
          </p:nvPr>
        </p:nvSpPr>
        <p:spPr>
          <a:xfrm>
            <a:off x="425450" y="0"/>
            <a:ext cx="8280400" cy="1023938"/>
          </a:xfrm>
        </p:spPr>
        <p:txBody>
          <a:bodyPr/>
          <a:lstStyle/>
          <a:p>
            <a:pPr>
              <a:lnSpc>
                <a:spcPts val="3025"/>
              </a:lnSpc>
            </a:pPr>
            <a:r>
              <a:rPr lang="en-AU" altLang="en-US" dirty="0"/>
              <a:t>Commercial outlook and goals</a:t>
            </a:r>
          </a:p>
        </p:txBody>
      </p:sp>
      <p:sp>
        <p:nvSpPr>
          <p:cNvPr id="48" name="Content Placeholder 3">
            <a:extLst>
              <a:ext uri="{FF2B5EF4-FFF2-40B4-BE49-F238E27FC236}">
                <a16:creationId xmlns:a16="http://schemas.microsoft.com/office/drawing/2014/main" id="{06CCC059-26DF-4C48-AAC1-B0D7411EDC7E}"/>
              </a:ext>
            </a:extLst>
          </p:cNvPr>
          <p:cNvSpPr txBox="1">
            <a:spLocks noChangeArrowheads="1"/>
          </p:cNvSpPr>
          <p:nvPr/>
        </p:nvSpPr>
        <p:spPr bwMode="auto">
          <a:xfrm>
            <a:off x="0" y="1023938"/>
            <a:ext cx="9144000" cy="554037"/>
          </a:xfrm>
          <a:prstGeom prst="rect">
            <a:avLst/>
          </a:prstGeom>
          <a:solidFill>
            <a:srgbClr val="EDF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96000" tIns="144000" rIns="396000" bIns="144000" numCol="1" anchor="t" anchorCtr="0" compatLnSpc="1">
            <a:prstTxWarp prst="textNoShape">
              <a:avLst/>
            </a:prstTxWarp>
            <a:spAutoFit/>
          </a:bodyPr>
          <a:lstStyle>
            <a:lvl1pPr marL="0" indent="0" algn="l" rtl="0" fontAlgn="base">
              <a:lnSpc>
                <a:spcPts val="2160"/>
              </a:lnSpc>
              <a:spcBef>
                <a:spcPts val="1000"/>
              </a:spcBef>
              <a:spcAft>
                <a:spcPct val="0"/>
              </a:spcAft>
              <a:buFont typeface="Arial" panose="020B0604020202020204" pitchFamily="34" charset="0"/>
              <a:buNone/>
              <a:defRPr sz="1800" kern="1200">
                <a:solidFill>
                  <a:schemeClr val="accent2"/>
                </a:solidFill>
                <a:latin typeface="Century Gothic" panose="020B0502020202020204" pitchFamily="34"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ts val="2163"/>
              </a:lnSpc>
            </a:pPr>
            <a:r>
              <a:rPr lang="en-US" altLang="en-US" dirty="0"/>
              <a:t>Technology and partners drive greater market adoption </a:t>
            </a:r>
          </a:p>
        </p:txBody>
      </p:sp>
      <p:cxnSp>
        <p:nvCxnSpPr>
          <p:cNvPr id="13" name="Straight Arrow Connector 12">
            <a:extLst>
              <a:ext uri="{FF2B5EF4-FFF2-40B4-BE49-F238E27FC236}">
                <a16:creationId xmlns:a16="http://schemas.microsoft.com/office/drawing/2014/main" id="{37780DF0-B1B4-43A8-80E6-441598854890}"/>
              </a:ext>
            </a:extLst>
          </p:cNvPr>
          <p:cNvCxnSpPr>
            <a:cxnSpLocks/>
          </p:cNvCxnSpPr>
          <p:nvPr/>
        </p:nvCxnSpPr>
        <p:spPr>
          <a:xfrm flipV="1">
            <a:off x="423111" y="2087087"/>
            <a:ext cx="3444944" cy="18210"/>
          </a:xfrm>
          <a:prstGeom prst="straightConnector1">
            <a:avLst/>
          </a:prstGeom>
          <a:ln w="12700">
            <a:solidFill>
              <a:srgbClr val="999999"/>
            </a:solidFill>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4" name="Rounded Rectangle 3">
            <a:extLst>
              <a:ext uri="{FF2B5EF4-FFF2-40B4-BE49-F238E27FC236}">
                <a16:creationId xmlns:a16="http://schemas.microsoft.com/office/drawing/2014/main" id="{B6452BB7-2E20-4A81-B165-8F4E9D9290CD}"/>
              </a:ext>
            </a:extLst>
          </p:cNvPr>
          <p:cNvSpPr/>
          <p:nvPr/>
        </p:nvSpPr>
        <p:spPr>
          <a:xfrm>
            <a:off x="423106" y="4554184"/>
            <a:ext cx="3444951" cy="778108"/>
          </a:xfrm>
          <a:prstGeom prst="roundRect">
            <a:avLst>
              <a:gd name="adj" fmla="val 6573"/>
            </a:avLst>
          </a:prstGeom>
          <a:solidFill>
            <a:schemeClr val="accent3">
              <a:lumMod val="20000"/>
              <a:lumOff val="80000"/>
            </a:schemeClr>
          </a:solidFill>
          <a:ln w="12700">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fontAlgn="auto" hangingPunct="1">
              <a:spcBef>
                <a:spcPts val="0"/>
              </a:spcBef>
              <a:spcAft>
                <a:spcPts val="600"/>
              </a:spcAft>
              <a:defRPr/>
            </a:pPr>
            <a:r>
              <a:rPr lang="en-US" sz="1400" b="1" dirty="0">
                <a:solidFill>
                  <a:schemeClr val="tx1"/>
                </a:solidFill>
              </a:rPr>
              <a:t>Customers: Early adopters</a:t>
            </a:r>
          </a:p>
          <a:p>
            <a:pPr marL="171450" indent="-171450" eaLnBrk="1" fontAlgn="auto" hangingPunct="1">
              <a:spcBef>
                <a:spcPts val="0"/>
              </a:spcBef>
              <a:spcAft>
                <a:spcPts val="600"/>
              </a:spcAft>
              <a:buFont typeface="Arial" panose="020B0604020202020204" pitchFamily="34" charset="0"/>
              <a:buChar char="•"/>
              <a:defRPr/>
            </a:pPr>
            <a:r>
              <a:rPr lang="en-US" sz="1200" dirty="0">
                <a:solidFill>
                  <a:schemeClr val="tx1"/>
                </a:solidFill>
              </a:rPr>
              <a:t>Technology innovators and reference labs</a:t>
            </a:r>
            <a:endParaRPr lang="en-AU" sz="1200" dirty="0">
              <a:solidFill>
                <a:schemeClr val="tx1"/>
              </a:solidFill>
            </a:endParaRPr>
          </a:p>
        </p:txBody>
      </p:sp>
      <p:sp>
        <p:nvSpPr>
          <p:cNvPr id="15" name="Rounded Rectangle 3">
            <a:extLst>
              <a:ext uri="{FF2B5EF4-FFF2-40B4-BE49-F238E27FC236}">
                <a16:creationId xmlns:a16="http://schemas.microsoft.com/office/drawing/2014/main" id="{DDED4DBF-0161-440D-83D8-4470083A581A}"/>
              </a:ext>
            </a:extLst>
          </p:cNvPr>
          <p:cNvSpPr/>
          <p:nvPr/>
        </p:nvSpPr>
        <p:spPr>
          <a:xfrm>
            <a:off x="423111" y="2723878"/>
            <a:ext cx="3444946" cy="890567"/>
          </a:xfrm>
          <a:prstGeom prst="roundRect">
            <a:avLst>
              <a:gd name="adj" fmla="val 6573"/>
            </a:avLst>
          </a:prstGeom>
          <a:solidFill>
            <a:schemeClr val="accent3">
              <a:lumMod val="20000"/>
              <a:lumOff val="80000"/>
            </a:schemeClr>
          </a:solidFill>
          <a:ln w="12700">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hangingPunct="1">
              <a:spcBef>
                <a:spcPts val="0"/>
              </a:spcBef>
              <a:spcAft>
                <a:spcPts val="600"/>
              </a:spcAft>
            </a:pPr>
            <a:r>
              <a:rPr lang="en-US" altLang="en-US" sz="1400" b="1" dirty="0">
                <a:solidFill>
                  <a:schemeClr val="accent2"/>
                </a:solidFill>
                <a:cs typeface="Calibri" panose="020F0502020204030204" pitchFamily="34" charset="0"/>
              </a:rPr>
              <a:t>Technology: Expand clinical utility</a:t>
            </a:r>
          </a:p>
          <a:p>
            <a:pPr marL="171450" indent="-171450" eaLnBrk="1" hangingPunct="1">
              <a:spcBef>
                <a:spcPts val="0"/>
              </a:spcBef>
              <a:spcAft>
                <a:spcPts val="300"/>
              </a:spcAft>
              <a:buFont typeface="Arial" panose="020B0604020202020204" pitchFamily="34" charset="0"/>
              <a:buChar char="•"/>
            </a:pPr>
            <a:r>
              <a:rPr lang="en-US" altLang="en-US" sz="1200" dirty="0">
                <a:solidFill>
                  <a:schemeClr val="accent2"/>
                </a:solidFill>
                <a:cs typeface="Calibri" panose="020F0502020204030204" pitchFamily="34" charset="0"/>
              </a:rPr>
              <a:t>Multiple AMs released for key markets</a:t>
            </a:r>
          </a:p>
          <a:p>
            <a:pPr marL="171450" indent="-171450" eaLnBrk="1" hangingPunct="1">
              <a:spcBef>
                <a:spcPts val="0"/>
              </a:spcBef>
              <a:spcAft>
                <a:spcPts val="300"/>
              </a:spcAft>
              <a:buFont typeface="Arial" panose="020B0604020202020204" pitchFamily="34" charset="0"/>
              <a:buChar char="•"/>
            </a:pPr>
            <a:r>
              <a:rPr lang="en-US" altLang="en-US" sz="1200" dirty="0">
                <a:solidFill>
                  <a:schemeClr val="accent2"/>
                </a:solidFill>
                <a:cs typeface="Calibri" panose="020F0502020204030204" pitchFamily="34" charset="0"/>
              </a:rPr>
              <a:t>APAS</a:t>
            </a:r>
            <a:r>
              <a:rPr lang="en-US" altLang="en-US" sz="1200" baseline="30000" dirty="0">
                <a:solidFill>
                  <a:schemeClr val="accent2"/>
                </a:solidFill>
                <a:cs typeface="Calibri" panose="020F0502020204030204" pitchFamily="34" charset="0"/>
              </a:rPr>
              <a:t>®</a:t>
            </a:r>
            <a:r>
              <a:rPr lang="en-US" altLang="en-US" sz="1200" dirty="0">
                <a:solidFill>
                  <a:schemeClr val="accent2"/>
                </a:solidFill>
                <a:cs typeface="Calibri" panose="020F0502020204030204" pitchFamily="34" charset="0"/>
              </a:rPr>
              <a:t>-AMR first customer use</a:t>
            </a:r>
          </a:p>
        </p:txBody>
      </p:sp>
      <p:sp>
        <p:nvSpPr>
          <p:cNvPr id="23" name="Rounded Rectangle 3">
            <a:extLst>
              <a:ext uri="{FF2B5EF4-FFF2-40B4-BE49-F238E27FC236}">
                <a16:creationId xmlns:a16="http://schemas.microsoft.com/office/drawing/2014/main" id="{EA686EFD-45FF-4BCA-A076-54CA3C2AC128}"/>
              </a:ext>
            </a:extLst>
          </p:cNvPr>
          <p:cNvSpPr/>
          <p:nvPr/>
        </p:nvSpPr>
        <p:spPr>
          <a:xfrm>
            <a:off x="425450" y="5413107"/>
            <a:ext cx="3444952" cy="506384"/>
          </a:xfrm>
          <a:prstGeom prst="roundRect">
            <a:avLst>
              <a:gd name="adj" fmla="val 6573"/>
            </a:avLst>
          </a:prstGeom>
          <a:solidFill>
            <a:schemeClr val="accent3"/>
          </a:solidFill>
          <a:ln w="22225">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fontAlgn="auto" hangingPunct="1">
              <a:spcBef>
                <a:spcPts val="0"/>
              </a:spcBef>
              <a:spcAft>
                <a:spcPts val="600"/>
              </a:spcAft>
              <a:defRPr/>
            </a:pPr>
            <a:r>
              <a:rPr lang="en-US" sz="1400" b="1" dirty="0">
                <a:solidFill>
                  <a:schemeClr val="tx1"/>
                </a:solidFill>
              </a:rPr>
              <a:t>Growing sales, supported by strategic partnerships</a:t>
            </a:r>
            <a:endParaRPr lang="en-AU" sz="1400" b="1" dirty="0">
              <a:solidFill>
                <a:schemeClr val="tx1"/>
              </a:solidFill>
            </a:endParaRPr>
          </a:p>
        </p:txBody>
      </p:sp>
      <p:sp>
        <p:nvSpPr>
          <p:cNvPr id="27" name="TextBox 26">
            <a:extLst>
              <a:ext uri="{FF2B5EF4-FFF2-40B4-BE49-F238E27FC236}">
                <a16:creationId xmlns:a16="http://schemas.microsoft.com/office/drawing/2014/main" id="{94E96A12-A476-4EBE-BAEE-FE1853A45161}"/>
              </a:ext>
            </a:extLst>
          </p:cNvPr>
          <p:cNvSpPr txBox="1"/>
          <p:nvPr/>
        </p:nvSpPr>
        <p:spPr>
          <a:xfrm>
            <a:off x="423110" y="2101327"/>
            <a:ext cx="3444945" cy="584775"/>
          </a:xfrm>
          <a:prstGeom prst="rect">
            <a:avLst/>
          </a:prstGeom>
          <a:noFill/>
        </p:spPr>
        <p:txBody>
          <a:bodyPr wrap="square">
            <a:spAutoFit/>
          </a:bodyPr>
          <a:lstStyle/>
          <a:p>
            <a:pPr eaLnBrk="1" hangingPunct="1">
              <a:spcAft>
                <a:spcPts val="600"/>
              </a:spcAft>
            </a:pPr>
            <a:r>
              <a:rPr lang="en-US" altLang="en-US" sz="1600" b="1" dirty="0">
                <a:solidFill>
                  <a:schemeClr val="accent2"/>
                </a:solidFill>
                <a:cs typeface="Calibri" panose="020F0502020204030204" pitchFamily="34" charset="0"/>
              </a:rPr>
              <a:t>Early adopter sales through channel partners</a:t>
            </a:r>
          </a:p>
        </p:txBody>
      </p:sp>
      <p:sp>
        <p:nvSpPr>
          <p:cNvPr id="43" name="TextBox 42">
            <a:extLst>
              <a:ext uri="{FF2B5EF4-FFF2-40B4-BE49-F238E27FC236}">
                <a16:creationId xmlns:a16="http://schemas.microsoft.com/office/drawing/2014/main" id="{548B4B61-03D4-48BB-819F-CD33468E506A}"/>
              </a:ext>
            </a:extLst>
          </p:cNvPr>
          <p:cNvSpPr txBox="1"/>
          <p:nvPr/>
        </p:nvSpPr>
        <p:spPr>
          <a:xfrm>
            <a:off x="423107" y="1741329"/>
            <a:ext cx="3256256" cy="307777"/>
          </a:xfrm>
          <a:prstGeom prst="rect">
            <a:avLst/>
          </a:prstGeom>
          <a:noFill/>
        </p:spPr>
        <p:txBody>
          <a:bodyPr wrap="square">
            <a:spAutoFit/>
          </a:bodyPr>
          <a:lstStyle/>
          <a:p>
            <a:pPr eaLnBrk="1" hangingPunct="1">
              <a:spcAft>
                <a:spcPts val="600"/>
              </a:spcAft>
            </a:pPr>
            <a:r>
              <a:rPr lang="en-US" altLang="en-US" sz="1400" b="1" dirty="0">
                <a:solidFill>
                  <a:schemeClr val="accent2"/>
                </a:solidFill>
                <a:cs typeface="Calibri" panose="020F0502020204030204" pitchFamily="34" charset="0"/>
              </a:rPr>
              <a:t>2022</a:t>
            </a:r>
          </a:p>
        </p:txBody>
      </p:sp>
      <p:sp>
        <p:nvSpPr>
          <p:cNvPr id="45" name="Rounded Rectangle 3">
            <a:extLst>
              <a:ext uri="{FF2B5EF4-FFF2-40B4-BE49-F238E27FC236}">
                <a16:creationId xmlns:a16="http://schemas.microsoft.com/office/drawing/2014/main" id="{A50E975E-416C-4051-84D8-63756A433A7B}"/>
              </a:ext>
            </a:extLst>
          </p:cNvPr>
          <p:cNvSpPr/>
          <p:nvPr/>
        </p:nvSpPr>
        <p:spPr>
          <a:xfrm>
            <a:off x="423105" y="3695260"/>
            <a:ext cx="3444950" cy="778109"/>
          </a:xfrm>
          <a:prstGeom prst="roundRect">
            <a:avLst>
              <a:gd name="adj" fmla="val 6573"/>
            </a:avLst>
          </a:prstGeom>
          <a:solidFill>
            <a:schemeClr val="accent3">
              <a:lumMod val="20000"/>
              <a:lumOff val="80000"/>
            </a:schemeClr>
          </a:solidFill>
          <a:ln w="12700">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fontAlgn="auto" hangingPunct="1">
              <a:spcBef>
                <a:spcPts val="0"/>
              </a:spcBef>
              <a:spcAft>
                <a:spcPts val="600"/>
              </a:spcAft>
              <a:defRPr/>
            </a:pPr>
            <a:r>
              <a:rPr lang="en-US" sz="1400" b="1" dirty="0">
                <a:solidFill>
                  <a:schemeClr val="tx1"/>
                </a:solidFill>
              </a:rPr>
              <a:t>Scientific Data: 6 Publications </a:t>
            </a:r>
          </a:p>
          <a:p>
            <a:pPr marL="171450" indent="-171450" eaLnBrk="1" fontAlgn="auto" hangingPunct="1">
              <a:spcBef>
                <a:spcPts val="0"/>
              </a:spcBef>
              <a:spcAft>
                <a:spcPts val="600"/>
              </a:spcAft>
              <a:buFont typeface="Arial" panose="020B0604020202020204" pitchFamily="34" charset="0"/>
              <a:buChar char="•"/>
              <a:defRPr/>
            </a:pPr>
            <a:r>
              <a:rPr lang="en-US" sz="1200" dirty="0">
                <a:solidFill>
                  <a:schemeClr val="accent2"/>
                </a:solidFill>
                <a:cs typeface="Calibri" panose="020F0502020204030204" pitchFamily="34" charset="0"/>
              </a:rPr>
              <a:t>Validated cost savings and laboratory ROI</a:t>
            </a:r>
            <a:endParaRPr lang="en-AU" sz="1200" dirty="0">
              <a:solidFill>
                <a:schemeClr val="accent2"/>
              </a:solidFill>
              <a:cs typeface="Calibri" panose="020F0502020204030204" pitchFamily="34" charset="0"/>
            </a:endParaRPr>
          </a:p>
        </p:txBody>
      </p:sp>
      <p:cxnSp>
        <p:nvCxnSpPr>
          <p:cNvPr id="46" name="Straight Arrow Connector 45">
            <a:extLst>
              <a:ext uri="{FF2B5EF4-FFF2-40B4-BE49-F238E27FC236}">
                <a16:creationId xmlns:a16="http://schemas.microsoft.com/office/drawing/2014/main" id="{ACEC2330-ED87-4FFB-9353-4324FC507045}"/>
              </a:ext>
            </a:extLst>
          </p:cNvPr>
          <p:cNvCxnSpPr>
            <a:cxnSpLocks/>
          </p:cNvCxnSpPr>
          <p:nvPr/>
        </p:nvCxnSpPr>
        <p:spPr>
          <a:xfrm flipV="1">
            <a:off x="5258559" y="2073501"/>
            <a:ext cx="3444944" cy="18210"/>
          </a:xfrm>
          <a:prstGeom prst="straightConnector1">
            <a:avLst/>
          </a:prstGeom>
          <a:ln w="12700">
            <a:solidFill>
              <a:srgbClr val="999999"/>
            </a:solidFill>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47" name="Rounded Rectangle 3">
            <a:extLst>
              <a:ext uri="{FF2B5EF4-FFF2-40B4-BE49-F238E27FC236}">
                <a16:creationId xmlns:a16="http://schemas.microsoft.com/office/drawing/2014/main" id="{DCF0A1FA-B13E-49E1-89AC-E3CEDE363FB5}"/>
              </a:ext>
            </a:extLst>
          </p:cNvPr>
          <p:cNvSpPr/>
          <p:nvPr/>
        </p:nvSpPr>
        <p:spPr>
          <a:xfrm>
            <a:off x="5258554" y="4540598"/>
            <a:ext cx="3444951" cy="778108"/>
          </a:xfrm>
          <a:prstGeom prst="roundRect">
            <a:avLst>
              <a:gd name="adj" fmla="val 6573"/>
            </a:avLst>
          </a:prstGeom>
          <a:solidFill>
            <a:schemeClr val="accent3">
              <a:lumMod val="20000"/>
              <a:lumOff val="80000"/>
            </a:schemeClr>
          </a:solidFill>
          <a:ln w="12700">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fontAlgn="auto" hangingPunct="1">
              <a:spcBef>
                <a:spcPts val="0"/>
              </a:spcBef>
              <a:spcAft>
                <a:spcPts val="600"/>
              </a:spcAft>
              <a:defRPr/>
            </a:pPr>
            <a:r>
              <a:rPr lang="en-US" sz="1400" b="1" dirty="0">
                <a:solidFill>
                  <a:schemeClr val="tx1"/>
                </a:solidFill>
              </a:rPr>
              <a:t>Customers: Established user base</a:t>
            </a:r>
          </a:p>
          <a:p>
            <a:pPr marL="171450" indent="-171450" eaLnBrk="1" fontAlgn="auto" hangingPunct="1">
              <a:spcBef>
                <a:spcPts val="0"/>
              </a:spcBef>
              <a:spcAft>
                <a:spcPts val="600"/>
              </a:spcAft>
              <a:buFont typeface="Arial" panose="020B0604020202020204" pitchFamily="34" charset="0"/>
              <a:buChar char="•"/>
              <a:defRPr/>
            </a:pPr>
            <a:r>
              <a:rPr lang="en-US" sz="1200" dirty="0">
                <a:solidFill>
                  <a:schemeClr val="tx1"/>
                </a:solidFill>
              </a:rPr>
              <a:t>APAS</a:t>
            </a:r>
            <a:r>
              <a:rPr lang="en-US" sz="1200" baseline="30000" dirty="0">
                <a:solidFill>
                  <a:schemeClr val="tx1"/>
                </a:solidFill>
              </a:rPr>
              <a:t>®</a:t>
            </a:r>
            <a:r>
              <a:rPr lang="en-US" sz="1200" dirty="0">
                <a:solidFill>
                  <a:schemeClr val="tx1"/>
                </a:solidFill>
              </a:rPr>
              <a:t> technology gold standard for culture plate reading</a:t>
            </a:r>
            <a:endParaRPr lang="en-AU" sz="1200" dirty="0">
              <a:solidFill>
                <a:schemeClr val="tx1"/>
              </a:solidFill>
            </a:endParaRPr>
          </a:p>
        </p:txBody>
      </p:sp>
      <p:sp>
        <p:nvSpPr>
          <p:cNvPr id="49" name="Rounded Rectangle 3">
            <a:extLst>
              <a:ext uri="{FF2B5EF4-FFF2-40B4-BE49-F238E27FC236}">
                <a16:creationId xmlns:a16="http://schemas.microsoft.com/office/drawing/2014/main" id="{0A2E41EB-2723-439C-A64F-40B6F2B722C8}"/>
              </a:ext>
            </a:extLst>
          </p:cNvPr>
          <p:cNvSpPr/>
          <p:nvPr/>
        </p:nvSpPr>
        <p:spPr>
          <a:xfrm>
            <a:off x="5258559" y="2710292"/>
            <a:ext cx="3444946" cy="890567"/>
          </a:xfrm>
          <a:prstGeom prst="roundRect">
            <a:avLst>
              <a:gd name="adj" fmla="val 6573"/>
            </a:avLst>
          </a:prstGeom>
          <a:solidFill>
            <a:schemeClr val="accent3">
              <a:lumMod val="20000"/>
              <a:lumOff val="80000"/>
            </a:schemeClr>
          </a:solidFill>
          <a:ln w="12700">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hangingPunct="1">
              <a:spcBef>
                <a:spcPts val="0"/>
              </a:spcBef>
              <a:spcAft>
                <a:spcPts val="600"/>
              </a:spcAft>
            </a:pPr>
            <a:r>
              <a:rPr lang="en-US" altLang="en-US" sz="1400" b="1" dirty="0">
                <a:solidFill>
                  <a:schemeClr val="accent2"/>
                </a:solidFill>
                <a:cs typeface="Calibri" panose="020F0502020204030204" pitchFamily="34" charset="0"/>
              </a:rPr>
              <a:t>Technology: Validated &amp; expanded</a:t>
            </a:r>
          </a:p>
          <a:p>
            <a:pPr marL="171450" indent="-171450" eaLnBrk="1" hangingPunct="1">
              <a:spcBef>
                <a:spcPts val="0"/>
              </a:spcBef>
              <a:spcAft>
                <a:spcPts val="300"/>
              </a:spcAft>
              <a:buFont typeface="Arial" panose="020B0604020202020204" pitchFamily="34" charset="0"/>
              <a:buChar char="•"/>
            </a:pPr>
            <a:r>
              <a:rPr lang="en-US" altLang="en-US" sz="1200" dirty="0">
                <a:solidFill>
                  <a:schemeClr val="accent2"/>
                </a:solidFill>
                <a:cs typeface="Calibri" panose="020F0502020204030204" pitchFamily="34" charset="0"/>
              </a:rPr>
              <a:t>Multiple APAS</a:t>
            </a:r>
            <a:r>
              <a:rPr lang="en-US" altLang="en-US" sz="1200" baseline="30000" dirty="0">
                <a:solidFill>
                  <a:schemeClr val="accent2"/>
                </a:solidFill>
                <a:cs typeface="Calibri" panose="020F0502020204030204" pitchFamily="34" charset="0"/>
              </a:rPr>
              <a:t>®</a:t>
            </a:r>
            <a:r>
              <a:rPr lang="en-US" altLang="en-US" sz="1200" dirty="0">
                <a:solidFill>
                  <a:schemeClr val="accent2"/>
                </a:solidFill>
                <a:cs typeface="Calibri" panose="020F0502020204030204" pitchFamily="34" charset="0"/>
              </a:rPr>
              <a:t> products launched</a:t>
            </a:r>
          </a:p>
          <a:p>
            <a:pPr marL="171450" indent="-171450" eaLnBrk="1" hangingPunct="1">
              <a:spcBef>
                <a:spcPts val="0"/>
              </a:spcBef>
              <a:spcAft>
                <a:spcPts val="300"/>
              </a:spcAft>
              <a:buFont typeface="Arial" panose="020B0604020202020204" pitchFamily="34" charset="0"/>
              <a:buChar char="•"/>
            </a:pPr>
            <a:r>
              <a:rPr lang="en-US" sz="1200" dirty="0">
                <a:solidFill>
                  <a:schemeClr val="tx1"/>
                </a:solidFill>
              </a:rPr>
              <a:t>Largest database of digital culture plates</a:t>
            </a:r>
            <a:endParaRPr lang="en-US" altLang="en-US" sz="1200" dirty="0">
              <a:solidFill>
                <a:schemeClr val="accent2"/>
              </a:solidFill>
              <a:cs typeface="Calibri" panose="020F0502020204030204" pitchFamily="34" charset="0"/>
            </a:endParaRPr>
          </a:p>
        </p:txBody>
      </p:sp>
      <p:sp>
        <p:nvSpPr>
          <p:cNvPr id="50" name="Rounded Rectangle 3">
            <a:extLst>
              <a:ext uri="{FF2B5EF4-FFF2-40B4-BE49-F238E27FC236}">
                <a16:creationId xmlns:a16="http://schemas.microsoft.com/office/drawing/2014/main" id="{79499216-DD64-45F2-BB2D-399BDBC15D1E}"/>
              </a:ext>
            </a:extLst>
          </p:cNvPr>
          <p:cNvSpPr/>
          <p:nvPr/>
        </p:nvSpPr>
        <p:spPr>
          <a:xfrm>
            <a:off x="5260898" y="5399521"/>
            <a:ext cx="3444952" cy="506384"/>
          </a:xfrm>
          <a:prstGeom prst="roundRect">
            <a:avLst>
              <a:gd name="adj" fmla="val 6573"/>
            </a:avLst>
          </a:prstGeom>
          <a:solidFill>
            <a:schemeClr val="accent3"/>
          </a:solidFill>
          <a:ln w="22225">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fontAlgn="auto" hangingPunct="1">
              <a:spcBef>
                <a:spcPts val="0"/>
              </a:spcBef>
              <a:spcAft>
                <a:spcPts val="600"/>
              </a:spcAft>
              <a:defRPr/>
            </a:pPr>
            <a:r>
              <a:rPr lang="en-US" sz="1400" b="1" dirty="0">
                <a:solidFill>
                  <a:schemeClr val="tx1"/>
                </a:solidFill>
              </a:rPr>
              <a:t>Global sales and established ARR through </a:t>
            </a:r>
            <a:r>
              <a:rPr lang="en-AU" sz="1400" b="1" dirty="0">
                <a:solidFill>
                  <a:schemeClr val="tx1"/>
                </a:solidFill>
              </a:rPr>
              <a:t>licence</a:t>
            </a:r>
            <a:r>
              <a:rPr lang="en-US" sz="1400" b="1" dirty="0">
                <a:solidFill>
                  <a:schemeClr val="tx1"/>
                </a:solidFill>
              </a:rPr>
              <a:t> fees</a:t>
            </a:r>
            <a:endParaRPr lang="en-AU" sz="1400" b="1" dirty="0">
              <a:solidFill>
                <a:schemeClr val="tx1"/>
              </a:solidFill>
            </a:endParaRPr>
          </a:p>
        </p:txBody>
      </p:sp>
      <p:sp>
        <p:nvSpPr>
          <p:cNvPr id="51" name="TextBox 50">
            <a:extLst>
              <a:ext uri="{FF2B5EF4-FFF2-40B4-BE49-F238E27FC236}">
                <a16:creationId xmlns:a16="http://schemas.microsoft.com/office/drawing/2014/main" id="{686FEE90-0A66-4A41-9C25-7E2AB3BF0C60}"/>
              </a:ext>
            </a:extLst>
          </p:cNvPr>
          <p:cNvSpPr txBox="1"/>
          <p:nvPr/>
        </p:nvSpPr>
        <p:spPr>
          <a:xfrm>
            <a:off x="5258558" y="2087741"/>
            <a:ext cx="3444945" cy="584775"/>
          </a:xfrm>
          <a:prstGeom prst="rect">
            <a:avLst/>
          </a:prstGeom>
          <a:noFill/>
        </p:spPr>
        <p:txBody>
          <a:bodyPr wrap="square">
            <a:spAutoFit/>
          </a:bodyPr>
          <a:lstStyle/>
          <a:p>
            <a:pPr eaLnBrk="1" hangingPunct="1">
              <a:spcAft>
                <a:spcPts val="600"/>
              </a:spcAft>
            </a:pPr>
            <a:r>
              <a:rPr lang="en-US" altLang="en-US" sz="1600" b="1" dirty="0">
                <a:solidFill>
                  <a:schemeClr val="accent2"/>
                </a:solidFill>
                <a:cs typeface="Calibri" panose="020F0502020204030204" pitchFamily="34" charset="0"/>
              </a:rPr>
              <a:t>Market leader in intelligent microbiology automation</a:t>
            </a:r>
          </a:p>
        </p:txBody>
      </p:sp>
      <p:sp>
        <p:nvSpPr>
          <p:cNvPr id="52" name="TextBox 51">
            <a:extLst>
              <a:ext uri="{FF2B5EF4-FFF2-40B4-BE49-F238E27FC236}">
                <a16:creationId xmlns:a16="http://schemas.microsoft.com/office/drawing/2014/main" id="{33C334C1-6B4F-4BFD-899B-FD8D078B46A5}"/>
              </a:ext>
            </a:extLst>
          </p:cNvPr>
          <p:cNvSpPr txBox="1"/>
          <p:nvPr/>
        </p:nvSpPr>
        <p:spPr>
          <a:xfrm>
            <a:off x="5258555" y="1727743"/>
            <a:ext cx="3256256" cy="307777"/>
          </a:xfrm>
          <a:prstGeom prst="rect">
            <a:avLst/>
          </a:prstGeom>
          <a:noFill/>
        </p:spPr>
        <p:txBody>
          <a:bodyPr wrap="square">
            <a:spAutoFit/>
          </a:bodyPr>
          <a:lstStyle/>
          <a:p>
            <a:pPr eaLnBrk="1" hangingPunct="1">
              <a:spcAft>
                <a:spcPts val="600"/>
              </a:spcAft>
            </a:pPr>
            <a:r>
              <a:rPr lang="en-US" altLang="en-US" sz="1400" b="1" dirty="0">
                <a:solidFill>
                  <a:schemeClr val="accent2"/>
                </a:solidFill>
                <a:cs typeface="Calibri" panose="020F0502020204030204" pitchFamily="34" charset="0"/>
              </a:rPr>
              <a:t>2025</a:t>
            </a:r>
          </a:p>
        </p:txBody>
      </p:sp>
      <p:sp>
        <p:nvSpPr>
          <p:cNvPr id="53" name="Rounded Rectangle 3">
            <a:extLst>
              <a:ext uri="{FF2B5EF4-FFF2-40B4-BE49-F238E27FC236}">
                <a16:creationId xmlns:a16="http://schemas.microsoft.com/office/drawing/2014/main" id="{39BA5D45-151E-49FF-B0BF-7739CB5ECA76}"/>
              </a:ext>
            </a:extLst>
          </p:cNvPr>
          <p:cNvSpPr/>
          <p:nvPr/>
        </p:nvSpPr>
        <p:spPr>
          <a:xfrm>
            <a:off x="5258553" y="3681674"/>
            <a:ext cx="3444950" cy="778109"/>
          </a:xfrm>
          <a:prstGeom prst="roundRect">
            <a:avLst>
              <a:gd name="adj" fmla="val 6573"/>
            </a:avLst>
          </a:prstGeom>
          <a:solidFill>
            <a:schemeClr val="accent3">
              <a:lumMod val="20000"/>
              <a:lumOff val="80000"/>
            </a:schemeClr>
          </a:solidFill>
          <a:ln w="12700">
            <a:solidFill>
              <a:srgbClr val="BDCA4B"/>
            </a:solidFill>
            <a:prstDash val="solid"/>
          </a:ln>
          <a:effectLst/>
        </p:spPr>
        <p:style>
          <a:lnRef idx="1">
            <a:schemeClr val="accent1"/>
          </a:lnRef>
          <a:fillRef idx="3">
            <a:schemeClr val="accent1"/>
          </a:fillRef>
          <a:effectRef idx="2">
            <a:schemeClr val="accent1"/>
          </a:effectRef>
          <a:fontRef idx="minor">
            <a:schemeClr val="lt1"/>
          </a:fontRef>
        </p:style>
        <p:txBody>
          <a:bodyPr anchor="t" anchorCtr="0"/>
          <a:lstStyle/>
          <a:p>
            <a:pPr eaLnBrk="1" fontAlgn="auto" hangingPunct="1">
              <a:spcBef>
                <a:spcPts val="0"/>
              </a:spcBef>
              <a:spcAft>
                <a:spcPts val="600"/>
              </a:spcAft>
              <a:defRPr/>
            </a:pPr>
            <a:r>
              <a:rPr lang="en-US" sz="1400" b="1" dirty="0">
                <a:solidFill>
                  <a:schemeClr val="tx1"/>
                </a:solidFill>
              </a:rPr>
              <a:t>Increased market opportunity</a:t>
            </a:r>
          </a:p>
          <a:p>
            <a:pPr marL="171450" indent="-171450" eaLnBrk="1" fontAlgn="auto" hangingPunct="1">
              <a:spcBef>
                <a:spcPts val="0"/>
              </a:spcBef>
              <a:spcAft>
                <a:spcPts val="300"/>
              </a:spcAft>
              <a:buFont typeface="Arial" panose="020B0604020202020204" pitchFamily="34" charset="0"/>
              <a:buChar char="•"/>
              <a:defRPr/>
            </a:pPr>
            <a:r>
              <a:rPr lang="en-US" sz="1200" dirty="0">
                <a:solidFill>
                  <a:schemeClr val="accent2"/>
                </a:solidFill>
                <a:cs typeface="Calibri" panose="020F0502020204030204" pitchFamily="34" charset="0"/>
              </a:rPr>
              <a:t>Expanded distribution coverage</a:t>
            </a:r>
          </a:p>
          <a:p>
            <a:pPr marL="171450" indent="-171450" eaLnBrk="1" fontAlgn="auto" hangingPunct="1">
              <a:spcBef>
                <a:spcPts val="0"/>
              </a:spcBef>
              <a:spcAft>
                <a:spcPts val="300"/>
              </a:spcAft>
              <a:buFont typeface="Arial" panose="020B0604020202020204" pitchFamily="34" charset="0"/>
              <a:buChar char="•"/>
              <a:defRPr/>
            </a:pPr>
            <a:r>
              <a:rPr lang="en-US" sz="1200" dirty="0">
                <a:solidFill>
                  <a:schemeClr val="accent2"/>
                </a:solidFill>
                <a:cs typeface="Calibri" panose="020F0502020204030204" pitchFamily="34" charset="0"/>
              </a:rPr>
              <a:t>New industry verticals added</a:t>
            </a:r>
            <a:endParaRPr lang="en-AU" sz="1200" dirty="0">
              <a:solidFill>
                <a:schemeClr val="accent2"/>
              </a:solidFill>
              <a:cs typeface="Calibri" panose="020F0502020204030204" pitchFamily="34" charset="0"/>
            </a:endParaRPr>
          </a:p>
        </p:txBody>
      </p:sp>
      <p:sp>
        <p:nvSpPr>
          <p:cNvPr id="18" name="Flowchart: Extract 17">
            <a:extLst>
              <a:ext uri="{FF2B5EF4-FFF2-40B4-BE49-F238E27FC236}">
                <a16:creationId xmlns:a16="http://schemas.microsoft.com/office/drawing/2014/main" id="{3969A8C3-69B6-4E90-B00A-62CB0788EEE3}"/>
              </a:ext>
            </a:extLst>
          </p:cNvPr>
          <p:cNvSpPr/>
          <p:nvPr/>
        </p:nvSpPr>
        <p:spPr>
          <a:xfrm rot="5400000">
            <a:off x="4172779" y="1789237"/>
            <a:ext cx="819150" cy="624180"/>
          </a:xfrm>
          <a:prstGeom prst="flowChartExtract">
            <a:avLst/>
          </a:prstGeom>
          <a:noFill/>
          <a:ln w="158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866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4F3336-9C89-6A4F-80D6-0C8325476A8E}"/>
              </a:ext>
            </a:extLst>
          </p:cNvPr>
          <p:cNvSpPr txBox="1"/>
          <p:nvPr/>
        </p:nvSpPr>
        <p:spPr>
          <a:xfrm>
            <a:off x="431800" y="3794508"/>
            <a:ext cx="1958975" cy="1985159"/>
          </a:xfrm>
          <a:prstGeom prst="rect">
            <a:avLst/>
          </a:prstGeom>
          <a:noFill/>
        </p:spPr>
        <p:txBody>
          <a:bodyPr lIns="0" tIns="0" rIns="0" bIns="0">
            <a:spAutoFit/>
          </a:bodyPr>
          <a:lstStyle/>
          <a:p>
            <a:pPr eaLnBrk="1" fontAlgn="auto" hangingPunct="1">
              <a:spcBef>
                <a:spcPts val="0"/>
              </a:spcBef>
              <a:spcAft>
                <a:spcPts val="0"/>
              </a:spcAft>
              <a:defRPr/>
            </a:pPr>
            <a:r>
              <a:rPr lang="en-AU" sz="1200" b="1" dirty="0">
                <a:solidFill>
                  <a:schemeClr val="accent2"/>
                </a:solidFill>
              </a:rPr>
              <a:t>Brent Barnes</a:t>
            </a:r>
          </a:p>
          <a:p>
            <a:pPr eaLnBrk="1" fontAlgn="auto" hangingPunct="1">
              <a:spcBef>
                <a:spcPts val="0"/>
              </a:spcBef>
              <a:spcAft>
                <a:spcPts val="0"/>
              </a:spcAft>
              <a:defRPr/>
            </a:pPr>
            <a:r>
              <a:rPr lang="en-AU" sz="1200" dirty="0">
                <a:solidFill>
                  <a:schemeClr val="accent2"/>
                </a:solidFill>
              </a:rPr>
              <a:t>CEO and MD, AU</a:t>
            </a:r>
          </a:p>
          <a:p>
            <a:pPr eaLnBrk="1" fontAlgn="auto" hangingPunct="1">
              <a:spcBef>
                <a:spcPts val="0"/>
              </a:spcBef>
              <a:spcAft>
                <a:spcPts val="0"/>
              </a:spcAft>
              <a:defRPr/>
            </a:pPr>
            <a:endParaRPr lang="en-AU" sz="1000" dirty="0">
              <a:solidFill>
                <a:schemeClr val="accent2"/>
              </a:solidFill>
            </a:endParaRPr>
          </a:p>
          <a:p>
            <a:pPr marL="171450" indent="-171450" eaLnBrk="1" fontAlgn="auto" hangingPunct="1">
              <a:spcBef>
                <a:spcPts val="0"/>
              </a:spcBef>
              <a:spcAft>
                <a:spcPts val="600"/>
              </a:spcAft>
              <a:buFont typeface="Arial" panose="020B0604020202020204" pitchFamily="34" charset="0"/>
              <a:buChar char="•"/>
              <a:defRPr/>
            </a:pPr>
            <a:r>
              <a:rPr lang="en-AU" sz="1000" dirty="0">
                <a:solidFill>
                  <a:schemeClr val="accent2"/>
                </a:solidFill>
              </a:rPr>
              <a:t>11 years senior executive at Cochlear Ltd (ASX: COH)</a:t>
            </a:r>
          </a:p>
          <a:p>
            <a:pPr marL="171450" indent="-171450" eaLnBrk="1" fontAlgn="auto" hangingPunct="1">
              <a:spcBef>
                <a:spcPts val="0"/>
              </a:spcBef>
              <a:spcAft>
                <a:spcPts val="600"/>
              </a:spcAft>
              <a:buFont typeface="Arial" panose="020B0604020202020204" pitchFamily="34" charset="0"/>
              <a:buChar char="•"/>
              <a:defRPr/>
            </a:pPr>
            <a:r>
              <a:rPr lang="en-AU" sz="1000" dirty="0">
                <a:solidFill>
                  <a:schemeClr val="accent2"/>
                </a:solidFill>
              </a:rPr>
              <a:t>Experience across Class I, II and III medical devices</a:t>
            </a:r>
          </a:p>
          <a:p>
            <a:pPr marL="171450" indent="-171450" eaLnBrk="1" fontAlgn="auto" hangingPunct="1">
              <a:spcBef>
                <a:spcPts val="0"/>
              </a:spcBef>
              <a:spcAft>
                <a:spcPts val="600"/>
              </a:spcAft>
              <a:buFont typeface="Arial" panose="020B0604020202020204" pitchFamily="34" charset="0"/>
              <a:buChar char="•"/>
              <a:defRPr/>
            </a:pPr>
            <a:r>
              <a:rPr lang="en-AU" sz="1000" dirty="0">
                <a:solidFill>
                  <a:schemeClr val="accent2"/>
                </a:solidFill>
              </a:rPr>
              <a:t>Held leadership roles in the US and Asia-Pacific </a:t>
            </a:r>
          </a:p>
          <a:p>
            <a:pPr marL="171450" indent="-171450" eaLnBrk="1" fontAlgn="auto" hangingPunct="1">
              <a:spcBef>
                <a:spcPts val="0"/>
              </a:spcBef>
              <a:spcAft>
                <a:spcPts val="600"/>
              </a:spcAft>
              <a:buFont typeface="Arial" panose="020B0604020202020204" pitchFamily="34" charset="0"/>
              <a:buChar char="•"/>
              <a:defRPr/>
            </a:pPr>
            <a:r>
              <a:rPr lang="en-AU" sz="1000" dirty="0">
                <a:solidFill>
                  <a:schemeClr val="accent2"/>
                </a:solidFill>
              </a:rPr>
              <a:t>Non-Executive Director </a:t>
            </a:r>
            <a:r>
              <a:rPr lang="en-AU" sz="1000" dirty="0" err="1">
                <a:solidFill>
                  <a:schemeClr val="accent2"/>
                </a:solidFill>
              </a:rPr>
              <a:t>Connek</a:t>
            </a:r>
            <a:r>
              <a:rPr lang="en-AU" sz="1000" dirty="0">
                <a:solidFill>
                  <a:schemeClr val="accent2"/>
                </a:solidFill>
              </a:rPr>
              <a:t> Ltd</a:t>
            </a:r>
          </a:p>
        </p:txBody>
      </p:sp>
      <p:sp>
        <p:nvSpPr>
          <p:cNvPr id="53250" name="Title 2">
            <a:extLst>
              <a:ext uri="{FF2B5EF4-FFF2-40B4-BE49-F238E27FC236}">
                <a16:creationId xmlns:a16="http://schemas.microsoft.com/office/drawing/2014/main" id="{3C1B40E4-1457-C74A-BE68-56647C67B311}"/>
              </a:ext>
            </a:extLst>
          </p:cNvPr>
          <p:cNvSpPr>
            <a:spLocks noGrp="1" noChangeArrowheads="1"/>
          </p:cNvSpPr>
          <p:nvPr>
            <p:ph type="title"/>
          </p:nvPr>
        </p:nvSpPr>
        <p:spPr/>
        <p:txBody>
          <a:bodyPr/>
          <a:lstStyle/>
          <a:p>
            <a:pPr>
              <a:lnSpc>
                <a:spcPts val="3025"/>
              </a:lnSpc>
            </a:pPr>
            <a:r>
              <a:rPr lang="en-AU" altLang="en-US" dirty="0"/>
              <a:t>Experienced Board &amp; leadership team</a:t>
            </a:r>
          </a:p>
        </p:txBody>
      </p:sp>
      <p:sp>
        <p:nvSpPr>
          <p:cNvPr id="10" name="Content Placeholder 9">
            <a:extLst>
              <a:ext uri="{FF2B5EF4-FFF2-40B4-BE49-F238E27FC236}">
                <a16:creationId xmlns:a16="http://schemas.microsoft.com/office/drawing/2014/main" id="{2CD98662-4ED3-478D-A114-F1D596FC049A}"/>
              </a:ext>
            </a:extLst>
          </p:cNvPr>
          <p:cNvSpPr>
            <a:spLocks noGrp="1"/>
          </p:cNvSpPr>
          <p:nvPr>
            <p:ph sz="quarter" idx="11"/>
          </p:nvPr>
        </p:nvSpPr>
        <p:spPr>
          <a:xfrm>
            <a:off x="0" y="1024395"/>
            <a:ext cx="9144000" cy="553641"/>
          </a:xfrm>
        </p:spPr>
        <p:txBody>
          <a:bodyPr/>
          <a:lstStyle/>
          <a:p>
            <a:r>
              <a:rPr lang="en-US" dirty="0"/>
              <a:t>Refreshed Board with global </a:t>
            </a:r>
            <a:r>
              <a:rPr lang="en-US" dirty="0" err="1"/>
              <a:t>commercialisation</a:t>
            </a:r>
            <a:r>
              <a:rPr lang="en-US" dirty="0"/>
              <a:t> and technology expertise</a:t>
            </a:r>
            <a:endParaRPr lang="en-AU" dirty="0"/>
          </a:p>
        </p:txBody>
      </p:sp>
      <p:sp>
        <p:nvSpPr>
          <p:cNvPr id="21" name="TextBox 20">
            <a:extLst>
              <a:ext uri="{FF2B5EF4-FFF2-40B4-BE49-F238E27FC236}">
                <a16:creationId xmlns:a16="http://schemas.microsoft.com/office/drawing/2014/main" id="{9055CADF-392D-F84B-85EE-D340447E5639}"/>
              </a:ext>
            </a:extLst>
          </p:cNvPr>
          <p:cNvSpPr txBox="1"/>
          <p:nvPr/>
        </p:nvSpPr>
        <p:spPr>
          <a:xfrm>
            <a:off x="2732088" y="3794508"/>
            <a:ext cx="1958975" cy="2292935"/>
          </a:xfrm>
          <a:prstGeom prst="rect">
            <a:avLst/>
          </a:prstGeom>
          <a:noFill/>
        </p:spPr>
        <p:txBody>
          <a:bodyPr lIns="0" tIns="0" rIns="0" bIns="0">
            <a:spAutoFit/>
          </a:bodyPr>
          <a:lstStyle/>
          <a:p>
            <a:pPr eaLnBrk="1" fontAlgn="auto" hangingPunct="1">
              <a:spcBef>
                <a:spcPts val="0"/>
              </a:spcBef>
              <a:spcAft>
                <a:spcPts val="0"/>
              </a:spcAft>
              <a:defRPr/>
            </a:pPr>
            <a:r>
              <a:rPr lang="en-AU" sz="1200" b="1" dirty="0">
                <a:solidFill>
                  <a:schemeClr val="accent2"/>
                </a:solidFill>
              </a:rPr>
              <a:t>Joanne Moss</a:t>
            </a:r>
          </a:p>
          <a:p>
            <a:pPr eaLnBrk="1" fontAlgn="auto" hangingPunct="1">
              <a:spcBef>
                <a:spcPts val="0"/>
              </a:spcBef>
              <a:spcAft>
                <a:spcPts val="0"/>
              </a:spcAft>
              <a:defRPr/>
            </a:pPr>
            <a:r>
              <a:rPr lang="en-AU" sz="1200" dirty="0">
                <a:solidFill>
                  <a:schemeClr val="accent2"/>
                </a:solidFill>
              </a:rPr>
              <a:t>Chair, AU</a:t>
            </a:r>
          </a:p>
          <a:p>
            <a:pPr eaLnBrk="1" fontAlgn="auto" hangingPunct="1">
              <a:spcBef>
                <a:spcPts val="0"/>
              </a:spcBef>
              <a:spcAft>
                <a:spcPts val="0"/>
              </a:spcAft>
              <a:defRPr/>
            </a:pPr>
            <a:endParaRPr lang="en-AU" sz="1000" dirty="0">
              <a:solidFill>
                <a:schemeClr val="accent2"/>
              </a:solidFill>
            </a:endParaRPr>
          </a:p>
          <a:p>
            <a:pPr marL="171450" indent="-171450" eaLnBrk="1" fontAlgn="auto" hangingPunct="1">
              <a:spcBef>
                <a:spcPts val="0"/>
              </a:spcBef>
              <a:spcAft>
                <a:spcPts val="600"/>
              </a:spcAft>
              <a:buFont typeface="Arial" panose="020B0604020202020204" pitchFamily="34" charset="0"/>
              <a:buChar char="•"/>
              <a:defRPr/>
            </a:pPr>
            <a:r>
              <a:rPr lang="en-US" sz="1000" dirty="0">
                <a:solidFill>
                  <a:schemeClr val="accent2"/>
                </a:solidFill>
              </a:rPr>
              <a:t>US commercialization and scale up experience </a:t>
            </a:r>
          </a:p>
          <a:p>
            <a:pPr marL="171450" indent="-171450" eaLnBrk="1" fontAlgn="auto" hangingPunct="1">
              <a:spcBef>
                <a:spcPts val="0"/>
              </a:spcBef>
              <a:spcAft>
                <a:spcPts val="600"/>
              </a:spcAft>
              <a:buFont typeface="Arial" panose="020B0604020202020204" pitchFamily="34" charset="0"/>
              <a:buChar char="•"/>
              <a:defRPr/>
            </a:pPr>
            <a:r>
              <a:rPr lang="en-AU" sz="1000" dirty="0">
                <a:solidFill>
                  <a:schemeClr val="accent2"/>
                </a:solidFill>
              </a:rPr>
              <a:t>Non-Executive Director and Committee Chair of </a:t>
            </a:r>
            <a:r>
              <a:rPr lang="en-AU" sz="1000" dirty="0" err="1">
                <a:solidFill>
                  <a:schemeClr val="accent2"/>
                </a:solidFill>
              </a:rPr>
              <a:t>Ellume</a:t>
            </a:r>
            <a:r>
              <a:rPr lang="en-AU" sz="1000" dirty="0">
                <a:solidFill>
                  <a:schemeClr val="accent2"/>
                </a:solidFill>
              </a:rPr>
              <a:t> - </a:t>
            </a:r>
            <a:r>
              <a:rPr lang="en-AU" sz="1000" i="1" dirty="0">
                <a:solidFill>
                  <a:schemeClr val="accent2"/>
                </a:solidFill>
              </a:rPr>
              <a:t>Australian digital diagnostics company </a:t>
            </a:r>
          </a:p>
          <a:p>
            <a:pPr marL="171450" indent="-171450" eaLnBrk="1" fontAlgn="auto" hangingPunct="1">
              <a:spcBef>
                <a:spcPts val="0"/>
              </a:spcBef>
              <a:spcAft>
                <a:spcPts val="600"/>
              </a:spcAft>
              <a:buFont typeface="Arial" panose="020B0604020202020204" pitchFamily="34" charset="0"/>
              <a:buChar char="•"/>
              <a:defRPr/>
            </a:pPr>
            <a:r>
              <a:rPr lang="en-US" sz="1000" dirty="0">
                <a:solidFill>
                  <a:schemeClr val="accent2"/>
                </a:solidFill>
              </a:rPr>
              <a:t>Deal strategy and execution expertise</a:t>
            </a:r>
            <a:endParaRPr lang="en-AU" sz="1000" dirty="0">
              <a:solidFill>
                <a:schemeClr val="accent2"/>
              </a:solidFill>
            </a:endParaRPr>
          </a:p>
          <a:p>
            <a:pPr marL="171450" indent="-171450" eaLnBrk="1" fontAlgn="auto" hangingPunct="1">
              <a:spcBef>
                <a:spcPts val="0"/>
              </a:spcBef>
              <a:spcAft>
                <a:spcPts val="600"/>
              </a:spcAft>
              <a:buFont typeface="Arial" panose="020B0604020202020204" pitchFamily="34" charset="0"/>
              <a:buChar char="•"/>
              <a:defRPr/>
            </a:pPr>
            <a:r>
              <a:rPr lang="en-AU" sz="1000" dirty="0">
                <a:solidFill>
                  <a:schemeClr val="accent2"/>
                </a:solidFill>
              </a:rPr>
              <a:t>Corporate legal and governance background</a:t>
            </a:r>
          </a:p>
        </p:txBody>
      </p:sp>
      <p:pic>
        <p:nvPicPr>
          <p:cNvPr id="14" name="Graphic 13" descr="Upward trend">
            <a:extLst>
              <a:ext uri="{FF2B5EF4-FFF2-40B4-BE49-F238E27FC236}">
                <a16:creationId xmlns:a16="http://schemas.microsoft.com/office/drawing/2014/main" id="{E38F2D84-A640-A248-A4CF-4FBB46197C04}"/>
              </a:ext>
            </a:extLst>
          </p:cNvPr>
          <p:cNvPicPr>
            <a:picLocks noChangeAspect="1"/>
          </p:cNvPicPr>
          <p:nvPr/>
        </p:nvPicPr>
        <p:blipFill>
          <a:blip r:embed="rId3"/>
          <a:stretch>
            <a:fillRect/>
          </a:stretch>
        </p:blipFill>
        <p:spPr>
          <a:xfrm>
            <a:off x="5594350" y="4942059"/>
            <a:ext cx="404813" cy="404813"/>
          </a:xfrm>
          <a:prstGeom prst="rect">
            <a:avLst/>
          </a:prstGeom>
        </p:spPr>
      </p:pic>
      <p:pic>
        <p:nvPicPr>
          <p:cNvPr id="16" name="Graphic 15" descr="Earth globe Americas">
            <a:extLst>
              <a:ext uri="{FF2B5EF4-FFF2-40B4-BE49-F238E27FC236}">
                <a16:creationId xmlns:a16="http://schemas.microsoft.com/office/drawing/2014/main" id="{0B7234F5-FFAC-3A48-A80F-50DD7792EE18}"/>
              </a:ext>
            </a:extLst>
          </p:cNvPr>
          <p:cNvPicPr>
            <a:picLocks noChangeAspect="1"/>
          </p:cNvPicPr>
          <p:nvPr/>
        </p:nvPicPr>
        <p:blipFill>
          <a:blip r:embed="rId4"/>
          <a:stretch>
            <a:fillRect/>
          </a:stretch>
        </p:blipFill>
        <p:spPr>
          <a:xfrm>
            <a:off x="5584825" y="3884785"/>
            <a:ext cx="404813" cy="404812"/>
          </a:xfrm>
          <a:prstGeom prst="rect">
            <a:avLst/>
          </a:prstGeom>
        </p:spPr>
      </p:pic>
      <p:sp>
        <p:nvSpPr>
          <p:cNvPr id="53254" name="TextBox 26">
            <a:extLst>
              <a:ext uri="{FF2B5EF4-FFF2-40B4-BE49-F238E27FC236}">
                <a16:creationId xmlns:a16="http://schemas.microsoft.com/office/drawing/2014/main" id="{933220C8-3447-C247-B011-5DF0107FC28B}"/>
              </a:ext>
            </a:extLst>
          </p:cNvPr>
          <p:cNvSpPr txBox="1">
            <a:spLocks noChangeArrowheads="1"/>
          </p:cNvSpPr>
          <p:nvPr/>
        </p:nvSpPr>
        <p:spPr bwMode="auto">
          <a:xfrm>
            <a:off x="6143403" y="4498991"/>
            <a:ext cx="22753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dirty="0">
                <a:solidFill>
                  <a:schemeClr val="accent2"/>
                </a:solidFill>
              </a:rPr>
              <a:t>Healthcare and technology</a:t>
            </a:r>
          </a:p>
        </p:txBody>
      </p:sp>
      <p:pic>
        <p:nvPicPr>
          <p:cNvPr id="53255" name="Picture 30" descr="A picture containing clock, drawing&#10;&#10;Description automatically generated">
            <a:extLst>
              <a:ext uri="{FF2B5EF4-FFF2-40B4-BE49-F238E27FC236}">
                <a16:creationId xmlns:a16="http://schemas.microsoft.com/office/drawing/2014/main" id="{4A8A6C68-B863-4C44-BA3D-5B1E8FFF91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05463" y="443723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31">
            <a:extLst>
              <a:ext uri="{FF2B5EF4-FFF2-40B4-BE49-F238E27FC236}">
                <a16:creationId xmlns:a16="http://schemas.microsoft.com/office/drawing/2014/main" id="{C913A6F4-B3E4-EF40-AED0-146D3A542582}"/>
              </a:ext>
            </a:extLst>
          </p:cNvPr>
          <p:cNvSpPr txBox="1">
            <a:spLocks noChangeArrowheads="1"/>
          </p:cNvSpPr>
          <p:nvPr/>
        </p:nvSpPr>
        <p:spPr bwMode="auto">
          <a:xfrm>
            <a:off x="6143402" y="5052132"/>
            <a:ext cx="21571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dirty="0">
                <a:solidFill>
                  <a:schemeClr val="accent2"/>
                </a:solidFill>
              </a:rPr>
              <a:t>Listed company experience</a:t>
            </a:r>
          </a:p>
        </p:txBody>
      </p:sp>
      <p:sp>
        <p:nvSpPr>
          <p:cNvPr id="53257" name="TextBox 32">
            <a:extLst>
              <a:ext uri="{FF2B5EF4-FFF2-40B4-BE49-F238E27FC236}">
                <a16:creationId xmlns:a16="http://schemas.microsoft.com/office/drawing/2014/main" id="{216B8FA7-0CAF-5F43-8DC3-7FFC9F88BCF3}"/>
              </a:ext>
            </a:extLst>
          </p:cNvPr>
          <p:cNvSpPr txBox="1">
            <a:spLocks noChangeArrowheads="1"/>
          </p:cNvSpPr>
          <p:nvPr/>
        </p:nvSpPr>
        <p:spPr bwMode="auto">
          <a:xfrm>
            <a:off x="6143403" y="3997497"/>
            <a:ext cx="17446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dirty="0">
                <a:solidFill>
                  <a:schemeClr val="accent2"/>
                </a:solidFill>
              </a:rPr>
              <a:t>International board</a:t>
            </a:r>
          </a:p>
        </p:txBody>
      </p:sp>
      <p:sp>
        <p:nvSpPr>
          <p:cNvPr id="53258" name="TextBox 37">
            <a:extLst>
              <a:ext uri="{FF2B5EF4-FFF2-40B4-BE49-F238E27FC236}">
                <a16:creationId xmlns:a16="http://schemas.microsoft.com/office/drawing/2014/main" id="{1B73E775-62B3-404B-B3CD-459225C36D4F}"/>
              </a:ext>
            </a:extLst>
          </p:cNvPr>
          <p:cNvSpPr txBox="1">
            <a:spLocks noChangeArrowheads="1"/>
          </p:cNvSpPr>
          <p:nvPr/>
        </p:nvSpPr>
        <p:spPr bwMode="auto">
          <a:xfrm>
            <a:off x="6030912" y="1915329"/>
            <a:ext cx="812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b="1">
                <a:solidFill>
                  <a:schemeClr val="accent2"/>
                </a:solidFill>
              </a:rPr>
              <a:t>Damian Lismore</a:t>
            </a:r>
          </a:p>
          <a:p>
            <a:pPr eaLnBrk="1" hangingPunct="1"/>
            <a:r>
              <a:rPr lang="en-AU" altLang="en-US" sz="1200">
                <a:solidFill>
                  <a:schemeClr val="accent2"/>
                </a:solidFill>
              </a:rPr>
              <a:t>NED, AU</a:t>
            </a:r>
            <a:endParaRPr lang="en-AU" altLang="en-US" sz="1000">
              <a:solidFill>
                <a:schemeClr val="accent2"/>
              </a:solidFill>
            </a:endParaRPr>
          </a:p>
        </p:txBody>
      </p:sp>
      <p:sp>
        <p:nvSpPr>
          <p:cNvPr id="53259" name="TextBox 39">
            <a:extLst>
              <a:ext uri="{FF2B5EF4-FFF2-40B4-BE49-F238E27FC236}">
                <a16:creationId xmlns:a16="http://schemas.microsoft.com/office/drawing/2014/main" id="{E484BD23-4A15-CF4C-A631-EB20B2BF77D1}"/>
              </a:ext>
            </a:extLst>
          </p:cNvPr>
          <p:cNvSpPr txBox="1">
            <a:spLocks noChangeArrowheads="1"/>
          </p:cNvSpPr>
          <p:nvPr/>
        </p:nvSpPr>
        <p:spPr bwMode="auto">
          <a:xfrm>
            <a:off x="6030912" y="2912279"/>
            <a:ext cx="812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b="1" dirty="0">
                <a:solidFill>
                  <a:schemeClr val="accent2"/>
                </a:solidFill>
              </a:rPr>
              <a:t>Brian </a:t>
            </a:r>
            <a:r>
              <a:rPr lang="en-AU" altLang="en-US" sz="1200" b="1" dirty="0" err="1">
                <a:solidFill>
                  <a:schemeClr val="accent2"/>
                </a:solidFill>
              </a:rPr>
              <a:t>O’Dwyer</a:t>
            </a:r>
            <a:endParaRPr lang="en-AU" altLang="en-US" sz="1200" b="1" dirty="0">
              <a:solidFill>
                <a:schemeClr val="accent2"/>
              </a:solidFill>
            </a:endParaRPr>
          </a:p>
          <a:p>
            <a:pPr eaLnBrk="1" hangingPunct="1"/>
            <a:r>
              <a:rPr lang="en-AU" altLang="en-US" sz="1200" dirty="0">
                <a:solidFill>
                  <a:schemeClr val="accent2"/>
                </a:solidFill>
              </a:rPr>
              <a:t>NED, US</a:t>
            </a:r>
            <a:endParaRPr lang="en-AU" altLang="en-US" sz="1000" dirty="0">
              <a:solidFill>
                <a:schemeClr val="accent2"/>
              </a:solidFill>
            </a:endParaRPr>
          </a:p>
        </p:txBody>
      </p:sp>
      <p:sp>
        <p:nvSpPr>
          <p:cNvPr id="53260" name="TextBox 41">
            <a:extLst>
              <a:ext uri="{FF2B5EF4-FFF2-40B4-BE49-F238E27FC236}">
                <a16:creationId xmlns:a16="http://schemas.microsoft.com/office/drawing/2014/main" id="{3A109242-2897-104C-9D98-E53868258701}"/>
              </a:ext>
            </a:extLst>
          </p:cNvPr>
          <p:cNvSpPr txBox="1">
            <a:spLocks noChangeArrowheads="1"/>
          </p:cNvSpPr>
          <p:nvPr/>
        </p:nvSpPr>
        <p:spPr bwMode="auto">
          <a:xfrm>
            <a:off x="8075612" y="1915329"/>
            <a:ext cx="812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b="1">
                <a:solidFill>
                  <a:schemeClr val="accent2"/>
                </a:solidFill>
              </a:rPr>
              <a:t>Simon Arkell</a:t>
            </a:r>
          </a:p>
          <a:p>
            <a:pPr eaLnBrk="1" hangingPunct="1"/>
            <a:r>
              <a:rPr lang="en-AU" altLang="en-US" sz="1200">
                <a:solidFill>
                  <a:schemeClr val="accent2"/>
                </a:solidFill>
              </a:rPr>
              <a:t>NED, US</a:t>
            </a:r>
            <a:endParaRPr lang="en-AU" altLang="en-US" sz="1000">
              <a:solidFill>
                <a:schemeClr val="accent2"/>
              </a:solidFill>
            </a:endParaRPr>
          </a:p>
        </p:txBody>
      </p:sp>
      <p:sp>
        <p:nvSpPr>
          <p:cNvPr id="53261" name="TextBox 43">
            <a:extLst>
              <a:ext uri="{FF2B5EF4-FFF2-40B4-BE49-F238E27FC236}">
                <a16:creationId xmlns:a16="http://schemas.microsoft.com/office/drawing/2014/main" id="{442589AF-8AC6-1D42-9995-5CFF4392C467}"/>
              </a:ext>
            </a:extLst>
          </p:cNvPr>
          <p:cNvSpPr txBox="1">
            <a:spLocks noChangeArrowheads="1"/>
          </p:cNvSpPr>
          <p:nvPr/>
        </p:nvSpPr>
        <p:spPr bwMode="auto">
          <a:xfrm>
            <a:off x="8085137" y="2912279"/>
            <a:ext cx="8143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b="1">
                <a:solidFill>
                  <a:schemeClr val="accent2"/>
                </a:solidFill>
              </a:rPr>
              <a:t>Ray </a:t>
            </a:r>
            <a:br>
              <a:rPr lang="en-AU" altLang="en-US" sz="1200" b="1">
                <a:solidFill>
                  <a:schemeClr val="accent2"/>
                </a:solidFill>
              </a:rPr>
            </a:br>
            <a:r>
              <a:rPr lang="en-AU" altLang="en-US" sz="1200" b="1">
                <a:solidFill>
                  <a:schemeClr val="accent2"/>
                </a:solidFill>
              </a:rPr>
              <a:t>Ridge</a:t>
            </a:r>
          </a:p>
          <a:p>
            <a:pPr eaLnBrk="1" hangingPunct="1"/>
            <a:r>
              <a:rPr lang="en-AU" altLang="en-US" sz="1200">
                <a:solidFill>
                  <a:schemeClr val="accent2"/>
                </a:solidFill>
              </a:rPr>
              <a:t>CFO, AU</a:t>
            </a:r>
            <a:endParaRPr lang="en-AU" altLang="en-US" sz="1000">
              <a:solidFill>
                <a:schemeClr val="accent2"/>
              </a:solidFill>
            </a:endParaRPr>
          </a:p>
        </p:txBody>
      </p:sp>
      <p:pic>
        <p:nvPicPr>
          <p:cNvPr id="53263" name="Picture 49" descr="A person wearing glasses and smiling at the camera&#10;&#10;Description automatically generated">
            <a:extLst>
              <a:ext uri="{FF2B5EF4-FFF2-40B4-BE49-F238E27FC236}">
                <a16:creationId xmlns:a16="http://schemas.microsoft.com/office/drawing/2014/main" id="{43CF9024-FFF6-EA46-9DD6-80E5A9CBB5F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42162" y="2780517"/>
            <a:ext cx="8159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TextBox 21">
            <a:extLst>
              <a:ext uri="{FF2B5EF4-FFF2-40B4-BE49-F238E27FC236}">
                <a16:creationId xmlns:a16="http://schemas.microsoft.com/office/drawing/2014/main" id="{DA7632FC-D486-DC48-B50D-045DA616F823}"/>
              </a:ext>
            </a:extLst>
          </p:cNvPr>
          <p:cNvSpPr txBox="1">
            <a:spLocks noChangeArrowheads="1"/>
          </p:cNvSpPr>
          <p:nvPr/>
        </p:nvSpPr>
        <p:spPr bwMode="auto">
          <a:xfrm>
            <a:off x="6143403" y="5587914"/>
            <a:ext cx="22123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sz="1200" dirty="0">
                <a:solidFill>
                  <a:schemeClr val="accent2"/>
                </a:solidFill>
              </a:rPr>
              <a:t>Compliance and finance</a:t>
            </a:r>
          </a:p>
        </p:txBody>
      </p:sp>
      <p:pic>
        <p:nvPicPr>
          <p:cNvPr id="53266" name="Picture 22" descr="A close up of a sign&#10;&#10;Description automatically generated">
            <a:extLst>
              <a:ext uri="{FF2B5EF4-FFF2-40B4-BE49-F238E27FC236}">
                <a16:creationId xmlns:a16="http://schemas.microsoft.com/office/drawing/2014/main" id="{96A2B9A9-1631-1D47-808A-2B9796A898A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672138" y="5496891"/>
            <a:ext cx="250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630939F-FCF9-1346-B9E5-3B5A0E759BDA}"/>
              </a:ext>
            </a:extLst>
          </p:cNvPr>
          <p:cNvPicPr>
            <a:picLocks/>
          </p:cNvPicPr>
          <p:nvPr/>
        </p:nvPicPr>
        <p:blipFill rotWithShape="1">
          <a:blip r:embed="rId8">
            <a:extLst>
              <a:ext uri="{28A0092B-C50C-407E-A947-70E740481C1C}">
                <a14:useLocalDpi xmlns:a14="http://schemas.microsoft.com/office/drawing/2010/main"/>
              </a:ext>
            </a:extLst>
          </a:blip>
          <a:srcRect t="18668" r="20189" b="18667"/>
          <a:stretch/>
        </p:blipFill>
        <p:spPr>
          <a:xfrm>
            <a:off x="5108136" y="1797627"/>
            <a:ext cx="813600" cy="813600"/>
          </a:xfrm>
          <a:prstGeom prst="ellipse">
            <a:avLst/>
          </a:prstGeom>
        </p:spPr>
      </p:pic>
      <p:pic>
        <p:nvPicPr>
          <p:cNvPr id="6" name="Picture 5">
            <a:extLst>
              <a:ext uri="{FF2B5EF4-FFF2-40B4-BE49-F238E27FC236}">
                <a16:creationId xmlns:a16="http://schemas.microsoft.com/office/drawing/2014/main" id="{33DE29FD-F017-B94F-81FA-E0DB6C0C8E81}"/>
              </a:ext>
            </a:extLst>
          </p:cNvPr>
          <p:cNvPicPr>
            <a:picLocks noChangeAspect="1"/>
          </p:cNvPicPr>
          <p:nvPr/>
        </p:nvPicPr>
        <p:blipFill rotWithShape="1">
          <a:blip r:embed="rId9">
            <a:extLst>
              <a:ext uri="{28A0092B-C50C-407E-A947-70E740481C1C}">
                <a14:useLocalDpi xmlns:a14="http://schemas.microsoft.com/office/drawing/2010/main"/>
              </a:ext>
            </a:extLst>
          </a:blip>
          <a:srcRect l="18676" t="27758" r="3266" b="11628"/>
          <a:stretch/>
        </p:blipFill>
        <p:spPr>
          <a:xfrm>
            <a:off x="7151055" y="1797627"/>
            <a:ext cx="814660" cy="813600"/>
          </a:xfrm>
          <a:prstGeom prst="ellipse">
            <a:avLst/>
          </a:prstGeom>
        </p:spPr>
      </p:pic>
      <p:pic>
        <p:nvPicPr>
          <p:cNvPr id="9" name="Picture 8">
            <a:extLst>
              <a:ext uri="{FF2B5EF4-FFF2-40B4-BE49-F238E27FC236}">
                <a16:creationId xmlns:a16="http://schemas.microsoft.com/office/drawing/2014/main" id="{70B049C7-E1D4-B04B-8E81-B50E29C23F1F}"/>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425450" y="1915329"/>
            <a:ext cx="1633874" cy="1634400"/>
          </a:xfrm>
          <a:prstGeom prst="ellipse">
            <a:avLst/>
          </a:prstGeom>
        </p:spPr>
      </p:pic>
      <p:pic>
        <p:nvPicPr>
          <p:cNvPr id="12" name="Picture 11">
            <a:extLst>
              <a:ext uri="{FF2B5EF4-FFF2-40B4-BE49-F238E27FC236}">
                <a16:creationId xmlns:a16="http://schemas.microsoft.com/office/drawing/2014/main" id="{85FD40E2-01AB-4EA1-8EAD-AE86226D0182}"/>
              </a:ext>
            </a:extLst>
          </p:cNvPr>
          <p:cNvPicPr>
            <a:picLocks noChangeAspect="1"/>
          </p:cNvPicPr>
          <p:nvPr/>
        </p:nvPicPr>
        <p:blipFill rotWithShape="1">
          <a:blip r:embed="rId11"/>
          <a:srcRect b="6126"/>
          <a:stretch/>
        </p:blipFill>
        <p:spPr>
          <a:xfrm>
            <a:off x="5112918" y="2785775"/>
            <a:ext cx="804035" cy="809129"/>
          </a:xfrm>
          <a:prstGeom prst="ellipse">
            <a:avLst/>
          </a:prstGeom>
        </p:spPr>
      </p:pic>
      <p:pic>
        <p:nvPicPr>
          <p:cNvPr id="3" name="Picture 2">
            <a:extLst>
              <a:ext uri="{FF2B5EF4-FFF2-40B4-BE49-F238E27FC236}">
                <a16:creationId xmlns:a16="http://schemas.microsoft.com/office/drawing/2014/main" id="{DF1B74E9-2150-4EC2-BD27-70C385CB6465}"/>
              </a:ext>
            </a:extLst>
          </p:cNvPr>
          <p:cNvPicPr>
            <a:picLocks noChangeAspect="1"/>
          </p:cNvPicPr>
          <p:nvPr/>
        </p:nvPicPr>
        <p:blipFill rotWithShape="1">
          <a:blip r:embed="rId12"/>
          <a:srcRect l="10019" t="20961" r="6546" b="7759"/>
          <a:stretch/>
        </p:blipFill>
        <p:spPr>
          <a:xfrm>
            <a:off x="2732088" y="1915329"/>
            <a:ext cx="1633875" cy="1634400"/>
          </a:xfrm>
          <a:prstGeom prst="ellipse">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678B6A7-79BC-D943-B1D4-EE5161D859C3}"/>
              </a:ext>
            </a:extLst>
          </p:cNvPr>
          <p:cNvSpPr>
            <a:spLocks noGrp="1" noChangeArrowheads="1"/>
          </p:cNvSpPr>
          <p:nvPr>
            <p:ph type="title"/>
          </p:nvPr>
        </p:nvSpPr>
        <p:spPr/>
        <p:txBody>
          <a:bodyPr/>
          <a:lstStyle/>
          <a:p>
            <a:pPr>
              <a:lnSpc>
                <a:spcPts val="3025"/>
              </a:lnSpc>
            </a:pPr>
            <a:r>
              <a:rPr lang="en-AU" altLang="en-US" dirty="0"/>
              <a:t>Corporate overview</a:t>
            </a:r>
          </a:p>
        </p:txBody>
      </p:sp>
      <p:sp>
        <p:nvSpPr>
          <p:cNvPr id="3" name="Content Placeholder 2">
            <a:extLst>
              <a:ext uri="{FF2B5EF4-FFF2-40B4-BE49-F238E27FC236}">
                <a16:creationId xmlns:a16="http://schemas.microsoft.com/office/drawing/2014/main" id="{F391851A-76E0-4549-BDE5-428B56E0BC80}"/>
              </a:ext>
            </a:extLst>
          </p:cNvPr>
          <p:cNvSpPr>
            <a:spLocks noGrp="1"/>
          </p:cNvSpPr>
          <p:nvPr>
            <p:ph sz="quarter" idx="11"/>
          </p:nvPr>
        </p:nvSpPr>
        <p:spPr>
          <a:xfrm>
            <a:off x="0" y="1024395"/>
            <a:ext cx="9144000" cy="553641"/>
          </a:xfrm>
        </p:spPr>
        <p:txBody>
          <a:bodyPr/>
          <a:lstStyle/>
          <a:p>
            <a:r>
              <a:rPr lang="en-GB" sz="1800" dirty="0"/>
              <a:t>Well</a:t>
            </a:r>
            <a:r>
              <a:rPr lang="en-GB" dirty="0"/>
              <a:t>-</a:t>
            </a:r>
            <a:r>
              <a:rPr lang="en-GB" sz="1800" dirty="0"/>
              <a:t>positioned to scale with a strong balance sheet </a:t>
            </a:r>
            <a:endParaRPr lang="en-GB" sz="1800" dirty="0">
              <a:highlight>
                <a:srgbClr val="FF0000"/>
              </a:highlight>
            </a:endParaRPr>
          </a:p>
        </p:txBody>
      </p:sp>
      <p:graphicFrame>
        <p:nvGraphicFramePr>
          <p:cNvPr id="9" name="Table 8">
            <a:extLst>
              <a:ext uri="{FF2B5EF4-FFF2-40B4-BE49-F238E27FC236}">
                <a16:creationId xmlns:a16="http://schemas.microsoft.com/office/drawing/2014/main" id="{03C788A0-419E-42DE-AD49-57399CFB4F9B}"/>
              </a:ext>
            </a:extLst>
          </p:cNvPr>
          <p:cNvGraphicFramePr>
            <a:graphicFrameLocks noGrp="1"/>
          </p:cNvGraphicFramePr>
          <p:nvPr>
            <p:extLst>
              <p:ext uri="{D42A27DB-BD31-4B8C-83A1-F6EECF244321}">
                <p14:modId xmlns:p14="http://schemas.microsoft.com/office/powerpoint/2010/main" val="3729301023"/>
              </p:ext>
            </p:extLst>
          </p:nvPr>
        </p:nvGraphicFramePr>
        <p:xfrm>
          <a:off x="431800" y="1870896"/>
          <a:ext cx="3910013" cy="1503420"/>
        </p:xfrm>
        <a:graphic>
          <a:graphicData uri="http://schemas.openxmlformats.org/drawingml/2006/table">
            <a:tbl>
              <a:tblPr firstRow="1" firstCol="1" bandRow="1">
                <a:tableStyleId>{1FECB4D8-DB02-4DC6-A0A2-4F2EBAE1DC90}</a:tableStyleId>
              </a:tblPr>
              <a:tblGrid>
                <a:gridCol w="1540774">
                  <a:extLst>
                    <a:ext uri="{9D8B030D-6E8A-4147-A177-3AD203B41FA5}">
                      <a16:colId xmlns:a16="http://schemas.microsoft.com/office/drawing/2014/main" val="20000"/>
                    </a:ext>
                  </a:extLst>
                </a:gridCol>
                <a:gridCol w="2369239">
                  <a:extLst>
                    <a:ext uri="{9D8B030D-6E8A-4147-A177-3AD203B41FA5}">
                      <a16:colId xmlns:a16="http://schemas.microsoft.com/office/drawing/2014/main" val="20001"/>
                    </a:ext>
                  </a:extLst>
                </a:gridCol>
              </a:tblGrid>
              <a:tr h="294019">
                <a:tc gridSpan="2">
                  <a:txBody>
                    <a:bodyPr/>
                    <a:lstStyle/>
                    <a:p>
                      <a:pPr marL="0" algn="l" defTabSz="457200" rtl="0" eaLnBrk="1" latinLnBrk="0" hangingPunct="1">
                        <a:lnSpc>
                          <a:spcPct val="107000"/>
                        </a:lnSpc>
                        <a:spcBef>
                          <a:spcPts val="200"/>
                        </a:spcBef>
                        <a:spcAft>
                          <a:spcPts val="200"/>
                        </a:spcAft>
                      </a:pPr>
                      <a:r>
                        <a:rPr lang="en-AU" sz="1300" kern="1200" dirty="0">
                          <a:effectLst/>
                        </a:rPr>
                        <a:t>Key Statistics </a:t>
                      </a:r>
                      <a:r>
                        <a:rPr lang="en-AU" sz="900" kern="1200" dirty="0">
                          <a:effectLst/>
                        </a:rPr>
                        <a:t>(Closing price on 15 October 2021)</a:t>
                      </a:r>
                      <a:endParaRPr lang="en-US" sz="500" b="0" kern="1200" dirty="0">
                        <a:solidFill>
                          <a:schemeClr val="bg1"/>
                        </a:solidFill>
                        <a:effectLst/>
                        <a:latin typeface="+mj-lt"/>
                        <a:ea typeface="Calibri" panose="020F0502020204030204" pitchFamily="34" charset="0"/>
                        <a:cs typeface="Times New Roman" panose="02020603050405020304" pitchFamily="18" charset="0"/>
                      </a:endParaRPr>
                    </a:p>
                  </a:txBody>
                  <a:tcPr marL="57162" marR="57162" marT="0" marB="0" anchor="ctr"/>
                </a:tc>
                <a:tc hMerge="1">
                  <a:txBody>
                    <a:bodyPr/>
                    <a:lstStyle/>
                    <a:p>
                      <a:endParaRPr lang="en-US"/>
                    </a:p>
                  </a:txBody>
                  <a:tcPr/>
                </a:tc>
                <a:extLst>
                  <a:ext uri="{0D108BD9-81ED-4DB2-BD59-A6C34878D82A}">
                    <a16:rowId xmlns:a16="http://schemas.microsoft.com/office/drawing/2014/main" val="10000"/>
                  </a:ext>
                </a:extLst>
              </a:tr>
              <a:tr h="232344">
                <a:tc>
                  <a:txBody>
                    <a:bodyPr/>
                    <a:lstStyle/>
                    <a:p>
                      <a:pPr>
                        <a:lnSpc>
                          <a:spcPct val="107000"/>
                        </a:lnSpc>
                        <a:spcBef>
                          <a:spcPts val="200"/>
                        </a:spcBef>
                        <a:spcAft>
                          <a:spcPts val="200"/>
                        </a:spcAft>
                      </a:pPr>
                      <a:r>
                        <a:rPr lang="en-AU" sz="900" dirty="0">
                          <a:effectLst/>
                        </a:rPr>
                        <a:t>Share Price</a:t>
                      </a:r>
                      <a:endParaRPr lang="en-US" sz="900" b="1"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L w="12700" cap="flat" cmpd="sng" algn="ctr">
                      <a:noFill/>
                      <a:prstDash val="solid"/>
                      <a:round/>
                      <a:headEnd type="none" w="med" len="med"/>
                      <a:tailEnd type="none" w="med" len="med"/>
                    </a:lnL>
                    <a:noFill/>
                  </a:tcPr>
                </a:tc>
                <a:tc>
                  <a:txBody>
                    <a:bodyPr/>
                    <a:lstStyle/>
                    <a:p>
                      <a:pPr algn="l">
                        <a:lnSpc>
                          <a:spcPct val="107000"/>
                        </a:lnSpc>
                        <a:spcBef>
                          <a:spcPts val="200"/>
                        </a:spcBef>
                        <a:spcAft>
                          <a:spcPts val="200"/>
                        </a:spcAft>
                      </a:pPr>
                      <a:r>
                        <a:rPr lang="en-AU" sz="900" baseline="0" dirty="0">
                          <a:effectLst/>
                        </a:rPr>
                        <a:t>$0.115 per share</a:t>
                      </a:r>
                      <a:endParaRPr lang="en-US" sz="900" b="1" baseline="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1"/>
                  </a:ext>
                </a:extLst>
              </a:tr>
              <a:tr h="232344">
                <a:tc>
                  <a:txBody>
                    <a:bodyPr/>
                    <a:lstStyle/>
                    <a:p>
                      <a:pPr>
                        <a:lnSpc>
                          <a:spcPct val="107000"/>
                        </a:lnSpc>
                        <a:spcBef>
                          <a:spcPts val="200"/>
                        </a:spcBef>
                        <a:spcAft>
                          <a:spcPts val="200"/>
                        </a:spcAft>
                      </a:pPr>
                      <a:r>
                        <a:rPr lang="en-AU" sz="900" dirty="0">
                          <a:effectLst/>
                        </a:rPr>
                        <a:t>24-Month Range</a:t>
                      </a:r>
                      <a:endParaRPr lang="en-US" sz="90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L w="12700" cap="flat" cmpd="sng" algn="ctr">
                      <a:noFill/>
                      <a:prstDash val="solid"/>
                      <a:round/>
                      <a:headEnd type="none" w="med" len="med"/>
                      <a:tailEnd type="none" w="med" len="med"/>
                    </a:lnL>
                    <a:noFill/>
                  </a:tcPr>
                </a:tc>
                <a:tc>
                  <a:txBody>
                    <a:bodyPr/>
                    <a:lstStyle/>
                    <a:p>
                      <a:pPr marL="0" marR="0" lvl="0" indent="0" algn="l" defTabSz="457200" rtl="0" eaLnBrk="1" fontAlgn="auto" latinLnBrk="0" hangingPunct="1">
                        <a:lnSpc>
                          <a:spcPct val="107000"/>
                        </a:lnSpc>
                        <a:spcBef>
                          <a:spcPts val="200"/>
                        </a:spcBef>
                        <a:spcAft>
                          <a:spcPts val="200"/>
                        </a:spcAft>
                        <a:buClrTx/>
                        <a:buSzTx/>
                        <a:buFontTx/>
                        <a:buNone/>
                        <a:tabLst/>
                        <a:defRPr/>
                      </a:pPr>
                      <a:r>
                        <a:rPr lang="en-AU" sz="900" baseline="0" dirty="0">
                          <a:effectLst/>
                        </a:rPr>
                        <a:t>$0.071 - </a:t>
                      </a:r>
                      <a:r>
                        <a:rPr lang="en-AU" sz="900" baseline="0">
                          <a:effectLst/>
                        </a:rPr>
                        <a:t>$0.240</a:t>
                      </a:r>
                      <a:endParaRPr lang="en-US" sz="900" baseline="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2"/>
                  </a:ext>
                </a:extLst>
              </a:tr>
              <a:tr h="232344">
                <a:tc>
                  <a:txBody>
                    <a:bodyPr/>
                    <a:lstStyle/>
                    <a:p>
                      <a:pPr>
                        <a:lnSpc>
                          <a:spcPct val="107000"/>
                        </a:lnSpc>
                        <a:spcBef>
                          <a:spcPts val="200"/>
                        </a:spcBef>
                        <a:spcAft>
                          <a:spcPts val="200"/>
                        </a:spcAft>
                      </a:pPr>
                      <a:r>
                        <a:rPr lang="en-AU" sz="900" dirty="0">
                          <a:effectLst/>
                        </a:rPr>
                        <a:t>Number of Shares</a:t>
                      </a:r>
                      <a:endParaRPr lang="en-US" sz="90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L w="12700" cap="flat" cmpd="sng" algn="ctr">
                      <a:noFill/>
                      <a:prstDash val="solid"/>
                      <a:round/>
                      <a:headEnd type="none" w="med" len="med"/>
                      <a:tailEnd type="none" w="med" len="med"/>
                    </a:lnL>
                    <a:noFill/>
                  </a:tcPr>
                </a:tc>
                <a:tc>
                  <a:txBody>
                    <a:bodyPr/>
                    <a:lstStyle/>
                    <a:p>
                      <a:pPr algn="l">
                        <a:lnSpc>
                          <a:spcPct val="107000"/>
                        </a:lnSpc>
                        <a:spcBef>
                          <a:spcPts val="200"/>
                        </a:spcBef>
                        <a:spcAft>
                          <a:spcPts val="200"/>
                        </a:spcAft>
                      </a:pPr>
                      <a:r>
                        <a:rPr lang="en-AU" sz="900" baseline="0" dirty="0">
                          <a:effectLst/>
                        </a:rPr>
                        <a:t>289.1 million</a:t>
                      </a:r>
                      <a:endParaRPr lang="en-US" sz="900" baseline="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3"/>
                  </a:ext>
                </a:extLst>
              </a:tr>
              <a:tr h="232344">
                <a:tc>
                  <a:txBody>
                    <a:bodyPr/>
                    <a:lstStyle/>
                    <a:p>
                      <a:pPr>
                        <a:lnSpc>
                          <a:spcPct val="107000"/>
                        </a:lnSpc>
                        <a:spcBef>
                          <a:spcPts val="200"/>
                        </a:spcBef>
                        <a:spcAft>
                          <a:spcPts val="200"/>
                        </a:spcAft>
                      </a:pPr>
                      <a:r>
                        <a:rPr lang="en-US" sz="900" dirty="0">
                          <a:effectLst/>
                        </a:rPr>
                        <a:t>Options Issued</a:t>
                      </a:r>
                      <a:endParaRPr lang="en-US" sz="90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L w="12700" cap="flat" cmpd="sng" algn="ctr">
                      <a:noFill/>
                      <a:prstDash val="solid"/>
                      <a:round/>
                      <a:headEnd type="none" w="med" len="med"/>
                      <a:tailEnd type="none" w="med" len="med"/>
                    </a:lnL>
                    <a:noFill/>
                  </a:tcPr>
                </a:tc>
                <a:tc>
                  <a:txBody>
                    <a:bodyPr/>
                    <a:lstStyle/>
                    <a:p>
                      <a:pPr algn="l">
                        <a:lnSpc>
                          <a:spcPct val="107000"/>
                        </a:lnSpc>
                        <a:spcBef>
                          <a:spcPts val="200"/>
                        </a:spcBef>
                        <a:spcAft>
                          <a:spcPts val="200"/>
                        </a:spcAft>
                      </a:pPr>
                      <a:r>
                        <a:rPr lang="en-US" sz="900" baseline="0" dirty="0">
                          <a:effectLst/>
                        </a:rPr>
                        <a:t>11.9 million</a:t>
                      </a:r>
                      <a:endParaRPr lang="en-US" sz="900" baseline="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4"/>
                  </a:ext>
                </a:extLst>
              </a:tr>
              <a:tr h="280025">
                <a:tc>
                  <a:txBody>
                    <a:bodyPr/>
                    <a:lstStyle/>
                    <a:p>
                      <a:pPr>
                        <a:lnSpc>
                          <a:spcPct val="107000"/>
                        </a:lnSpc>
                        <a:spcBef>
                          <a:spcPts val="200"/>
                        </a:spcBef>
                        <a:spcAft>
                          <a:spcPts val="200"/>
                        </a:spcAft>
                      </a:pPr>
                      <a:r>
                        <a:rPr lang="en-AU" sz="900" dirty="0">
                          <a:effectLst/>
                        </a:rPr>
                        <a:t>Market Capitalisation</a:t>
                      </a:r>
                      <a:endParaRPr lang="en-US" sz="900" b="1"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L w="12700" cap="flat" cmpd="sng" algn="ctr">
                      <a:noFill/>
                      <a:prstDash val="solid"/>
                      <a:round/>
                      <a:headEnd type="none" w="med" len="med"/>
                      <a:tailEnd type="none" w="med" len="med"/>
                    </a:lnL>
                    <a:noFill/>
                  </a:tcPr>
                </a:tc>
                <a:tc>
                  <a:txBody>
                    <a:bodyPr/>
                    <a:lstStyle/>
                    <a:p>
                      <a:pPr algn="l">
                        <a:lnSpc>
                          <a:spcPct val="107000"/>
                        </a:lnSpc>
                        <a:spcBef>
                          <a:spcPts val="200"/>
                        </a:spcBef>
                        <a:spcAft>
                          <a:spcPts val="200"/>
                        </a:spcAft>
                      </a:pPr>
                      <a:r>
                        <a:rPr lang="en-AU" sz="900" baseline="0" dirty="0">
                          <a:effectLst/>
                        </a:rPr>
                        <a:t>~$33.2million</a:t>
                      </a:r>
                      <a:endParaRPr lang="en-US" sz="900" b="1" baseline="0" dirty="0">
                        <a:solidFill>
                          <a:schemeClr val="accent2"/>
                        </a:solidFill>
                        <a:effectLst/>
                        <a:latin typeface="+mj-lt"/>
                        <a:ea typeface="Calibri" panose="020F0502020204030204" pitchFamily="34" charset="0"/>
                        <a:cs typeface="Times New Roman" panose="02020603050405020304" pitchFamily="18" charset="0"/>
                      </a:endParaRPr>
                    </a:p>
                  </a:txBody>
                  <a:tcPr marL="57162" marR="57162"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1ABD8D93-A4FE-4A70-A0D8-A0F00DE987C6}"/>
              </a:ext>
            </a:extLst>
          </p:cNvPr>
          <p:cNvGraphicFramePr>
            <a:graphicFrameLocks noGrp="1"/>
          </p:cNvGraphicFramePr>
          <p:nvPr>
            <p:extLst>
              <p:ext uri="{D42A27DB-BD31-4B8C-83A1-F6EECF244321}">
                <p14:modId xmlns:p14="http://schemas.microsoft.com/office/powerpoint/2010/main" val="33330505"/>
              </p:ext>
            </p:extLst>
          </p:nvPr>
        </p:nvGraphicFramePr>
        <p:xfrm>
          <a:off x="4572000" y="1865714"/>
          <a:ext cx="4133448" cy="1508602"/>
        </p:xfrm>
        <a:graphic>
          <a:graphicData uri="http://schemas.openxmlformats.org/drawingml/2006/table">
            <a:tbl>
              <a:tblPr firstRow="1" firstCol="1" bandRow="1">
                <a:tableStyleId>{1FECB4D8-DB02-4DC6-A0A2-4F2EBAE1DC90}</a:tableStyleId>
              </a:tblPr>
              <a:tblGrid>
                <a:gridCol w="1494168">
                  <a:extLst>
                    <a:ext uri="{9D8B030D-6E8A-4147-A177-3AD203B41FA5}">
                      <a16:colId xmlns:a16="http://schemas.microsoft.com/office/drawing/2014/main" val="20000"/>
                    </a:ext>
                  </a:extLst>
                </a:gridCol>
                <a:gridCol w="2639280">
                  <a:extLst>
                    <a:ext uri="{9D8B030D-6E8A-4147-A177-3AD203B41FA5}">
                      <a16:colId xmlns:a16="http://schemas.microsoft.com/office/drawing/2014/main" val="20001"/>
                    </a:ext>
                  </a:extLst>
                </a:gridCol>
              </a:tblGrid>
              <a:tr h="292139">
                <a:tc gridSpan="2">
                  <a:txBody>
                    <a:bodyPr/>
                    <a:lstStyle/>
                    <a:p>
                      <a:pPr marL="0" algn="l" defTabSz="457200" rtl="0" eaLnBrk="1" latinLnBrk="0" hangingPunct="1">
                        <a:lnSpc>
                          <a:spcPct val="107000"/>
                        </a:lnSpc>
                        <a:spcBef>
                          <a:spcPts val="200"/>
                        </a:spcBef>
                        <a:spcAft>
                          <a:spcPts val="200"/>
                        </a:spcAft>
                      </a:pPr>
                      <a:r>
                        <a:rPr lang="en-AU" sz="1300" kern="1200" dirty="0">
                          <a:effectLst/>
                        </a:rPr>
                        <a:t>Financials </a:t>
                      </a:r>
                      <a:r>
                        <a:rPr lang="en-AU" sz="900" b="1" kern="1200" dirty="0">
                          <a:solidFill>
                            <a:schemeClr val="lt1"/>
                          </a:solidFill>
                          <a:effectLst/>
                          <a:latin typeface="+mn-lt"/>
                          <a:ea typeface="+mn-ea"/>
                          <a:cs typeface="+mn-cs"/>
                        </a:rPr>
                        <a:t>(AUD)</a:t>
                      </a:r>
                      <a:endParaRPr lang="en-US" sz="900" b="1" kern="1200" dirty="0">
                        <a:solidFill>
                          <a:schemeClr val="lt1"/>
                        </a:solidFill>
                        <a:effectLst/>
                        <a:latin typeface="+mn-lt"/>
                        <a:ea typeface="+mn-ea"/>
                        <a:cs typeface="+mn-cs"/>
                      </a:endParaRPr>
                    </a:p>
                  </a:txBody>
                  <a:tcPr marL="57139" marR="57139" marT="0" marB="0" anchor="ctr"/>
                </a:tc>
                <a:tc hMerge="1">
                  <a:txBody>
                    <a:bodyPr/>
                    <a:lstStyle/>
                    <a:p>
                      <a:endParaRPr lang="en-US"/>
                    </a:p>
                  </a:txBody>
                  <a:tcPr/>
                </a:tc>
                <a:extLst>
                  <a:ext uri="{0D108BD9-81ED-4DB2-BD59-A6C34878D82A}">
                    <a16:rowId xmlns:a16="http://schemas.microsoft.com/office/drawing/2014/main" val="10000"/>
                  </a:ext>
                </a:extLst>
              </a:tr>
              <a:tr h="293647">
                <a:tc>
                  <a:txBody>
                    <a:bodyPr/>
                    <a:lstStyle/>
                    <a:p>
                      <a:pPr marL="0" algn="l" defTabSz="457200" rtl="0" eaLnBrk="1" latinLnBrk="0" hangingPunct="1">
                        <a:lnSpc>
                          <a:spcPct val="107000"/>
                        </a:lnSpc>
                        <a:spcBef>
                          <a:spcPts val="200"/>
                        </a:spcBef>
                        <a:spcAft>
                          <a:spcPts val="200"/>
                        </a:spcAft>
                      </a:pPr>
                      <a:r>
                        <a:rPr lang="en-AU" sz="900" kern="1200" dirty="0">
                          <a:effectLst/>
                        </a:rPr>
                        <a:t>Cash</a:t>
                      </a:r>
                      <a:endParaRPr lang="en-US" sz="900" b="1" kern="1200" dirty="0">
                        <a:solidFill>
                          <a:schemeClr val="accent2"/>
                        </a:solidFill>
                        <a:effectLst/>
                        <a:latin typeface="+mn-lt"/>
                        <a:ea typeface="+mn-ea"/>
                        <a:cs typeface="+mn-cs"/>
                      </a:endParaRPr>
                    </a:p>
                  </a:txBody>
                  <a:tcPr marL="57139" marR="57139" marT="0" marB="0" anchor="ctr">
                    <a:lnL w="12700" cap="flat" cmpd="sng" algn="ctr">
                      <a:noFill/>
                      <a:prstDash val="solid"/>
                      <a:round/>
                      <a:headEnd type="none" w="med" len="med"/>
                      <a:tailEnd type="none" w="med" len="med"/>
                    </a:lnL>
                    <a:noFill/>
                  </a:tcPr>
                </a:tc>
                <a:tc>
                  <a:txBody>
                    <a:bodyPr/>
                    <a:lstStyle/>
                    <a:p>
                      <a:pPr marL="0" algn="l" defTabSz="914400" rtl="0" eaLnBrk="1" latinLnBrk="0" hangingPunct="1">
                        <a:lnSpc>
                          <a:spcPct val="100000"/>
                        </a:lnSpc>
                        <a:spcBef>
                          <a:spcPts val="400"/>
                        </a:spcBef>
                        <a:spcAft>
                          <a:spcPts val="400"/>
                        </a:spcAft>
                      </a:pPr>
                      <a:r>
                        <a:rPr lang="en-AU" sz="900" kern="1200" baseline="0" dirty="0">
                          <a:solidFill>
                            <a:schemeClr val="tx1"/>
                          </a:solidFill>
                          <a:effectLst/>
                        </a:rPr>
                        <a:t>$8.2 million </a:t>
                      </a:r>
                      <a:r>
                        <a:rPr lang="en-AU" sz="700" kern="1200" baseline="0" dirty="0">
                          <a:solidFill>
                            <a:schemeClr val="tx1"/>
                          </a:solidFill>
                          <a:effectLst/>
                        </a:rPr>
                        <a:t>(</a:t>
                      </a:r>
                      <a:r>
                        <a:rPr lang="en-AU" sz="700" kern="1200" baseline="0">
                          <a:solidFill>
                            <a:schemeClr val="tx1"/>
                          </a:solidFill>
                          <a:effectLst/>
                        </a:rPr>
                        <a:t>30 Sep 21</a:t>
                      </a:r>
                      <a:r>
                        <a:rPr lang="en-AU" sz="700" kern="1200" baseline="0" dirty="0">
                          <a:solidFill>
                            <a:schemeClr val="tx1"/>
                          </a:solidFill>
                          <a:effectLst/>
                        </a:rPr>
                        <a:t>)</a:t>
                      </a:r>
                      <a:endParaRPr lang="en-US" sz="900" kern="1200" baseline="0" dirty="0">
                        <a:solidFill>
                          <a:schemeClr val="tx1"/>
                        </a:solidFill>
                        <a:effectLst/>
                        <a:latin typeface="+mn-lt"/>
                        <a:ea typeface="+mn-ea"/>
                        <a:cs typeface="+mn-cs"/>
                      </a:endParaRPr>
                    </a:p>
                  </a:txBody>
                  <a:tcPr marL="57139" marR="57139"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1"/>
                  </a:ext>
                </a:extLst>
              </a:tr>
              <a:tr h="325117">
                <a:tc>
                  <a:txBody>
                    <a:bodyPr/>
                    <a:lstStyle/>
                    <a:p>
                      <a:pPr marL="0" algn="l" defTabSz="457200" rtl="0" eaLnBrk="1" latinLnBrk="0" hangingPunct="1">
                        <a:lnSpc>
                          <a:spcPct val="107000"/>
                        </a:lnSpc>
                        <a:spcBef>
                          <a:spcPts val="200"/>
                        </a:spcBef>
                        <a:spcAft>
                          <a:spcPts val="200"/>
                        </a:spcAft>
                      </a:pPr>
                      <a:r>
                        <a:rPr lang="en-AU" sz="900" kern="1200" dirty="0">
                          <a:effectLst/>
                        </a:rPr>
                        <a:t>Cash Burn</a:t>
                      </a:r>
                      <a:endParaRPr lang="en-US" sz="900" b="1" kern="1200" dirty="0">
                        <a:solidFill>
                          <a:schemeClr val="accent2"/>
                        </a:solidFill>
                        <a:effectLst/>
                        <a:latin typeface="+mn-lt"/>
                        <a:ea typeface="+mn-ea"/>
                        <a:cs typeface="+mn-cs"/>
                      </a:endParaRPr>
                    </a:p>
                  </a:txBody>
                  <a:tcPr marL="57139" marR="57139" marT="0" marB="0" anchor="ctr">
                    <a:lnL w="12700" cap="flat" cmpd="sng" algn="ctr">
                      <a:noFill/>
                      <a:prstDash val="solid"/>
                      <a:round/>
                      <a:headEnd type="none" w="med" len="med"/>
                      <a:tailEnd type="none" w="med" len="med"/>
                    </a:lnL>
                    <a:noFill/>
                  </a:tcPr>
                </a:tc>
                <a:tc>
                  <a:txBody>
                    <a:bodyPr/>
                    <a:lstStyle/>
                    <a:p>
                      <a:pPr marL="0" algn="l" defTabSz="914400" rtl="0" eaLnBrk="1" latinLnBrk="0" hangingPunct="1">
                        <a:lnSpc>
                          <a:spcPct val="107000"/>
                        </a:lnSpc>
                        <a:spcBef>
                          <a:spcPts val="200"/>
                        </a:spcBef>
                        <a:spcAft>
                          <a:spcPts val="200"/>
                        </a:spcAft>
                      </a:pPr>
                      <a:r>
                        <a:rPr lang="en-AU" sz="900" kern="1200" baseline="0" dirty="0">
                          <a:effectLst/>
                        </a:rPr>
                        <a:t>~$1.5m per Qtr </a:t>
                      </a:r>
                      <a:br>
                        <a:rPr lang="en-AU" sz="900" kern="1200" baseline="0" dirty="0">
                          <a:effectLst/>
                        </a:rPr>
                      </a:br>
                      <a:r>
                        <a:rPr lang="en-AU" sz="700" kern="1200" baseline="0" dirty="0">
                          <a:effectLst/>
                        </a:rPr>
                        <a:t>(prior to revenue inflows and SAFA loan repayments)</a:t>
                      </a:r>
                      <a:endParaRPr lang="en-US" sz="900" kern="1200" baseline="0" dirty="0">
                        <a:solidFill>
                          <a:schemeClr val="accent2"/>
                        </a:solidFill>
                        <a:effectLst/>
                        <a:latin typeface="+mn-lt"/>
                        <a:ea typeface="+mn-ea"/>
                        <a:cs typeface="+mn-cs"/>
                      </a:endParaRPr>
                    </a:p>
                  </a:txBody>
                  <a:tcPr marL="57139" marR="57139"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2"/>
                  </a:ext>
                </a:extLst>
              </a:tr>
              <a:tr h="288025">
                <a:tc>
                  <a:txBody>
                    <a:bodyPr/>
                    <a:lstStyle/>
                    <a:p>
                      <a:pPr marL="0" algn="l" defTabSz="457200" rtl="0" eaLnBrk="1" latinLnBrk="0" hangingPunct="1">
                        <a:lnSpc>
                          <a:spcPct val="107000"/>
                        </a:lnSpc>
                        <a:spcBef>
                          <a:spcPts val="200"/>
                        </a:spcBef>
                        <a:spcAft>
                          <a:spcPts val="200"/>
                        </a:spcAft>
                      </a:pPr>
                      <a:r>
                        <a:rPr lang="en-AU" sz="900" kern="1200" dirty="0">
                          <a:effectLst/>
                        </a:rPr>
                        <a:t>SAFA Loan Facility</a:t>
                      </a:r>
                      <a:endParaRPr lang="en-US" sz="900" b="1" kern="1200" dirty="0">
                        <a:solidFill>
                          <a:schemeClr val="accent2"/>
                        </a:solidFill>
                        <a:effectLst/>
                        <a:latin typeface="+mn-lt"/>
                        <a:ea typeface="+mn-ea"/>
                        <a:cs typeface="+mn-cs"/>
                      </a:endParaRPr>
                    </a:p>
                  </a:txBody>
                  <a:tcPr marL="57139" marR="57139" marT="0" marB="0" anchor="ctr">
                    <a:lnL w="12700" cap="flat" cmpd="sng" algn="ctr">
                      <a:noFill/>
                      <a:prstDash val="solid"/>
                      <a:round/>
                      <a:headEnd type="none" w="med" len="med"/>
                      <a:tailEnd type="none" w="med" len="med"/>
                    </a:lnL>
                    <a:noFill/>
                  </a:tcPr>
                </a:tc>
                <a:tc>
                  <a:txBody>
                    <a:bodyPr/>
                    <a:lstStyle/>
                    <a:p>
                      <a:pPr marL="0" algn="l" defTabSz="914400" rtl="0" eaLnBrk="1" latinLnBrk="0" hangingPunct="1">
                        <a:lnSpc>
                          <a:spcPct val="107000"/>
                        </a:lnSpc>
                        <a:spcBef>
                          <a:spcPts val="200"/>
                        </a:spcBef>
                        <a:spcAft>
                          <a:spcPts val="200"/>
                        </a:spcAft>
                      </a:pPr>
                      <a:r>
                        <a:rPr lang="en-AU" sz="900" kern="1200" baseline="0" dirty="0">
                          <a:effectLst/>
                        </a:rPr>
                        <a:t>$4 million - Low interest rate, 5-year term</a:t>
                      </a:r>
                      <a:endParaRPr lang="en-US" sz="900" kern="1200" baseline="0" dirty="0">
                        <a:solidFill>
                          <a:schemeClr val="accent2"/>
                        </a:solidFill>
                        <a:effectLst/>
                        <a:latin typeface="+mn-lt"/>
                        <a:ea typeface="+mn-ea"/>
                        <a:cs typeface="+mn-cs"/>
                      </a:endParaRPr>
                    </a:p>
                  </a:txBody>
                  <a:tcPr marL="57139" marR="57139"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3"/>
                  </a:ext>
                </a:extLst>
              </a:tr>
              <a:tr h="309674">
                <a:tc>
                  <a:txBody>
                    <a:bodyPr/>
                    <a:lstStyle/>
                    <a:p>
                      <a:pPr marL="0" algn="l" defTabSz="457200" rtl="0" eaLnBrk="1" latinLnBrk="0" hangingPunct="1">
                        <a:lnSpc>
                          <a:spcPct val="107000"/>
                        </a:lnSpc>
                        <a:spcBef>
                          <a:spcPts val="200"/>
                        </a:spcBef>
                        <a:spcAft>
                          <a:spcPts val="200"/>
                        </a:spcAft>
                      </a:pPr>
                      <a:r>
                        <a:rPr lang="en-US" sz="900" kern="1200" dirty="0">
                          <a:effectLst/>
                        </a:rPr>
                        <a:t>Key Shareholders</a:t>
                      </a:r>
                      <a:endParaRPr lang="en-US" sz="900" b="1" kern="1200" dirty="0">
                        <a:solidFill>
                          <a:schemeClr val="accent2"/>
                        </a:solidFill>
                        <a:effectLst/>
                        <a:latin typeface="+mn-lt"/>
                        <a:ea typeface="+mn-ea"/>
                        <a:cs typeface="+mn-cs"/>
                      </a:endParaRPr>
                    </a:p>
                  </a:txBody>
                  <a:tcPr marL="57139" marR="57139" marT="0" marB="0" anchor="ctr">
                    <a:lnL w="12700" cap="flat" cmpd="sng" algn="ctr">
                      <a:noFill/>
                      <a:prstDash val="solid"/>
                      <a:round/>
                      <a:headEnd type="none" w="med" len="med"/>
                      <a:tailEnd type="none" w="med" len="med"/>
                    </a:lnL>
                    <a:noFill/>
                  </a:tcPr>
                </a:tc>
                <a:tc>
                  <a:txBody>
                    <a:bodyPr/>
                    <a:lstStyle/>
                    <a:p>
                      <a:pPr marL="0" algn="l" defTabSz="914400" rtl="0" eaLnBrk="1" latinLnBrk="0" hangingPunct="1">
                        <a:lnSpc>
                          <a:spcPct val="107000"/>
                        </a:lnSpc>
                        <a:spcBef>
                          <a:spcPts val="200"/>
                        </a:spcBef>
                        <a:spcAft>
                          <a:spcPts val="200"/>
                        </a:spcAft>
                      </a:pPr>
                      <a:r>
                        <a:rPr lang="en-US" sz="900" b="1" kern="1200" baseline="0" dirty="0">
                          <a:effectLst/>
                        </a:rPr>
                        <a:t>Industry</a:t>
                      </a:r>
                      <a:r>
                        <a:rPr lang="en-US" sz="900" kern="1200" baseline="0" dirty="0">
                          <a:effectLst/>
                        </a:rPr>
                        <a:t> (5.6%), </a:t>
                      </a:r>
                      <a:r>
                        <a:rPr lang="en-US" sz="900" b="1" kern="1200" baseline="0" dirty="0">
                          <a:effectLst/>
                        </a:rPr>
                        <a:t>Stable Top 20</a:t>
                      </a:r>
                      <a:r>
                        <a:rPr lang="en-US" sz="900" kern="1200" baseline="0" dirty="0">
                          <a:effectLst/>
                        </a:rPr>
                        <a:t>: ~28%</a:t>
                      </a:r>
                      <a:endParaRPr lang="en-US" sz="900" kern="1200" baseline="0" dirty="0">
                        <a:solidFill>
                          <a:schemeClr val="accent2"/>
                        </a:solidFill>
                        <a:effectLst/>
                        <a:latin typeface="+mn-lt"/>
                        <a:ea typeface="+mn-ea"/>
                        <a:cs typeface="+mn-cs"/>
                      </a:endParaRPr>
                    </a:p>
                  </a:txBody>
                  <a:tcPr marL="57139" marR="57139" marT="0"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4"/>
                  </a:ext>
                </a:extLst>
              </a:tr>
            </a:tbl>
          </a:graphicData>
        </a:graphic>
      </p:graphicFrame>
      <p:graphicFrame>
        <p:nvGraphicFramePr>
          <p:cNvPr id="11" name="Chart 10">
            <a:extLst>
              <a:ext uri="{FF2B5EF4-FFF2-40B4-BE49-F238E27FC236}">
                <a16:creationId xmlns:a16="http://schemas.microsoft.com/office/drawing/2014/main" id="{00000000-0008-0000-0400-000004000000}"/>
              </a:ext>
            </a:extLst>
          </p:cNvPr>
          <p:cNvGraphicFramePr>
            <a:graphicFrameLocks/>
          </p:cNvGraphicFramePr>
          <p:nvPr/>
        </p:nvGraphicFramePr>
        <p:xfrm>
          <a:off x="431800" y="3559885"/>
          <a:ext cx="8313422" cy="25075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7B73FA-B0CE-4453-8E95-CE9EFA0718F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390041" y="1832954"/>
            <a:ext cx="2156867" cy="19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E957713-85E7-44CE-AB74-3D15FA8EBD1D}"/>
              </a:ext>
            </a:extLst>
          </p:cNvPr>
          <p:cNvSpPr>
            <a:spLocks noGrp="1"/>
          </p:cNvSpPr>
          <p:nvPr>
            <p:ph type="title"/>
          </p:nvPr>
        </p:nvSpPr>
        <p:spPr/>
        <p:txBody>
          <a:bodyPr/>
          <a:lstStyle/>
          <a:p>
            <a:r>
              <a:rPr lang="en-AU" dirty="0"/>
              <a:t>Investment highlights and outlook</a:t>
            </a:r>
          </a:p>
        </p:txBody>
      </p:sp>
      <p:sp>
        <p:nvSpPr>
          <p:cNvPr id="6" name="Content Placeholder 5">
            <a:extLst>
              <a:ext uri="{FF2B5EF4-FFF2-40B4-BE49-F238E27FC236}">
                <a16:creationId xmlns:a16="http://schemas.microsoft.com/office/drawing/2014/main" id="{37E45B2A-AA69-4014-B5E7-7E8B9C110FF8}"/>
              </a:ext>
            </a:extLst>
          </p:cNvPr>
          <p:cNvSpPr>
            <a:spLocks noGrp="1"/>
          </p:cNvSpPr>
          <p:nvPr>
            <p:ph sz="quarter" idx="11"/>
          </p:nvPr>
        </p:nvSpPr>
        <p:spPr/>
        <p:txBody>
          <a:bodyPr/>
          <a:lstStyle/>
          <a:p>
            <a:r>
              <a:rPr lang="en-AU" dirty="0"/>
              <a:t>No better time to be in microbiology diagnostics</a:t>
            </a:r>
          </a:p>
        </p:txBody>
      </p:sp>
      <p:sp>
        <p:nvSpPr>
          <p:cNvPr id="10" name="Rounded Rectangle 11">
            <a:extLst>
              <a:ext uri="{FF2B5EF4-FFF2-40B4-BE49-F238E27FC236}">
                <a16:creationId xmlns:a16="http://schemas.microsoft.com/office/drawing/2014/main" id="{D5CDA716-010D-48FF-9E62-DF3C25131F2A}"/>
              </a:ext>
            </a:extLst>
          </p:cNvPr>
          <p:cNvSpPr/>
          <p:nvPr/>
        </p:nvSpPr>
        <p:spPr>
          <a:xfrm>
            <a:off x="425450" y="1832954"/>
            <a:ext cx="5682184" cy="1942722"/>
          </a:xfrm>
          <a:prstGeom prst="roundRect">
            <a:avLst>
              <a:gd name="adj" fmla="val 7132"/>
            </a:avLst>
          </a:prstGeom>
          <a:solidFill>
            <a:srgbClr val="EDEDED"/>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anchor="t" anchorCtr="0"/>
          <a:lstStyle/>
          <a:p>
            <a:pPr marL="0" indent="0">
              <a:buNone/>
            </a:pPr>
            <a:r>
              <a:rPr lang="en-AU" sz="1600" b="1" dirty="0">
                <a:solidFill>
                  <a:schemeClr val="tx1"/>
                </a:solidFill>
              </a:rPr>
              <a:t>Proven product - </a:t>
            </a:r>
            <a:r>
              <a:rPr lang="en-AU" sz="1600" dirty="0">
                <a:solidFill>
                  <a:schemeClr val="tx1"/>
                </a:solidFill>
              </a:rPr>
              <a:t>Commercial platform to grow</a:t>
            </a:r>
            <a:endParaRPr lang="en-AU" sz="1000" dirty="0">
              <a:solidFill>
                <a:schemeClr val="tx1"/>
              </a:solidFill>
            </a:endParaRPr>
          </a:p>
          <a:p>
            <a:pPr marL="0" indent="0">
              <a:spcBef>
                <a:spcPts val="600"/>
              </a:spcBef>
              <a:buNone/>
            </a:pPr>
            <a:r>
              <a:rPr lang="en-AU" sz="1400" b="1" dirty="0">
                <a:solidFill>
                  <a:schemeClr val="tx1"/>
                </a:solidFill>
              </a:rPr>
              <a:t>First-in-class</a:t>
            </a:r>
            <a:r>
              <a:rPr lang="en-AU" sz="1400" dirty="0">
                <a:solidFill>
                  <a:schemeClr val="tx1"/>
                </a:solidFill>
              </a:rPr>
              <a:t> </a:t>
            </a:r>
            <a:r>
              <a:rPr lang="en-AU" sz="1400" b="1" dirty="0">
                <a:solidFill>
                  <a:schemeClr val="tx1"/>
                </a:solidFill>
              </a:rPr>
              <a:t>technology </a:t>
            </a:r>
            <a:r>
              <a:rPr lang="en-AU" sz="1400" dirty="0">
                <a:solidFill>
                  <a:schemeClr val="tx1"/>
                </a:solidFill>
              </a:rPr>
              <a:t>- Patent protected</a:t>
            </a:r>
          </a:p>
          <a:p>
            <a:pPr marL="0" indent="0">
              <a:spcBef>
                <a:spcPts val="600"/>
              </a:spcBef>
              <a:buNone/>
            </a:pPr>
            <a:r>
              <a:rPr lang="en-AU" sz="1400" b="1" dirty="0">
                <a:solidFill>
                  <a:schemeClr val="tx1"/>
                </a:solidFill>
              </a:rPr>
              <a:t>Regulatory clearances </a:t>
            </a:r>
            <a:r>
              <a:rPr lang="en-AU" sz="1400" dirty="0">
                <a:solidFill>
                  <a:schemeClr val="tx1"/>
                </a:solidFill>
              </a:rPr>
              <a:t>- FDA, CE Mark, UKCA, TGA </a:t>
            </a:r>
          </a:p>
          <a:p>
            <a:pPr>
              <a:spcBef>
                <a:spcPts val="600"/>
              </a:spcBef>
            </a:pPr>
            <a:r>
              <a:rPr lang="en-GB" sz="1400" b="1" dirty="0">
                <a:solidFill>
                  <a:schemeClr val="tx1"/>
                </a:solidFill>
              </a:rPr>
              <a:t>Product launched </a:t>
            </a:r>
            <a:r>
              <a:rPr lang="en-GB" sz="1400" dirty="0">
                <a:solidFill>
                  <a:schemeClr val="tx1"/>
                </a:solidFill>
              </a:rPr>
              <a:t>- Sales in Australia, Germany, UK, US</a:t>
            </a:r>
          </a:p>
          <a:p>
            <a:pPr>
              <a:spcBef>
                <a:spcPts val="600"/>
              </a:spcBef>
            </a:pPr>
            <a:r>
              <a:rPr lang="en-GB" sz="1400" b="1" dirty="0">
                <a:solidFill>
                  <a:schemeClr val="tx1"/>
                </a:solidFill>
              </a:rPr>
              <a:t>Channel partners </a:t>
            </a:r>
            <a:r>
              <a:rPr lang="en-GB" sz="1400" dirty="0">
                <a:solidFill>
                  <a:schemeClr val="tx1"/>
                </a:solidFill>
              </a:rPr>
              <a:t>- Thermo Fisher Scientific, Beckman Coulter</a:t>
            </a:r>
          </a:p>
          <a:p>
            <a:pPr>
              <a:spcBef>
                <a:spcPts val="600"/>
              </a:spcBef>
            </a:pPr>
            <a:r>
              <a:rPr lang="en-AU" sz="1400" b="1" dirty="0">
                <a:solidFill>
                  <a:schemeClr val="tx1"/>
                </a:solidFill>
              </a:rPr>
              <a:t>Infrastructure to grow </a:t>
            </a:r>
            <a:r>
              <a:rPr lang="en-AU" sz="1400" dirty="0">
                <a:solidFill>
                  <a:schemeClr val="tx1"/>
                </a:solidFill>
              </a:rPr>
              <a:t>- $9.6m Cash (Jun-21)</a:t>
            </a:r>
          </a:p>
        </p:txBody>
      </p:sp>
      <p:sp>
        <p:nvSpPr>
          <p:cNvPr id="11" name="Rounded Rectangle 11">
            <a:extLst>
              <a:ext uri="{FF2B5EF4-FFF2-40B4-BE49-F238E27FC236}">
                <a16:creationId xmlns:a16="http://schemas.microsoft.com/office/drawing/2014/main" id="{5A632B8B-7613-49E7-8AB1-597DE1161F7E}"/>
              </a:ext>
            </a:extLst>
          </p:cNvPr>
          <p:cNvSpPr/>
          <p:nvPr/>
        </p:nvSpPr>
        <p:spPr>
          <a:xfrm>
            <a:off x="3145221" y="4030594"/>
            <a:ext cx="5573330" cy="1920505"/>
          </a:xfrm>
          <a:prstGeom prst="roundRect">
            <a:avLst>
              <a:gd name="adj" fmla="val 7132"/>
            </a:avLst>
          </a:prstGeom>
          <a:solidFill>
            <a:schemeClr val="accent3"/>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anchor="t" anchorCtr="0"/>
          <a:lstStyle/>
          <a:p>
            <a:pPr marL="0" indent="0">
              <a:buNone/>
            </a:pPr>
            <a:r>
              <a:rPr lang="en-AU" sz="1600" b="1" dirty="0">
                <a:solidFill>
                  <a:schemeClr val="tx1"/>
                </a:solidFill>
              </a:rPr>
              <a:t>Commercial outlook </a:t>
            </a:r>
            <a:r>
              <a:rPr lang="en-AU" sz="1600" dirty="0">
                <a:solidFill>
                  <a:schemeClr val="tx1"/>
                </a:solidFill>
              </a:rPr>
              <a:t>- Growing adoption</a:t>
            </a:r>
          </a:p>
          <a:p>
            <a:pPr>
              <a:spcBef>
                <a:spcPts val="600"/>
              </a:spcBef>
            </a:pPr>
            <a:r>
              <a:rPr lang="en-AU" sz="1400" b="1" dirty="0">
                <a:solidFill>
                  <a:schemeClr val="tx1"/>
                </a:solidFill>
              </a:rPr>
              <a:t>USA: </a:t>
            </a:r>
            <a:r>
              <a:rPr lang="en-AU" sz="1400" dirty="0">
                <a:solidFill>
                  <a:schemeClr val="tx1"/>
                </a:solidFill>
              </a:rPr>
              <a:t>MRSA analysis module FDA Clearance (Q4-21)</a:t>
            </a:r>
          </a:p>
          <a:p>
            <a:pPr>
              <a:spcBef>
                <a:spcPts val="600"/>
              </a:spcBef>
            </a:pPr>
            <a:r>
              <a:rPr lang="en-AU" sz="1400" b="1" dirty="0">
                <a:solidFill>
                  <a:schemeClr val="tx1"/>
                </a:solidFill>
              </a:rPr>
              <a:t>EU and Australia: </a:t>
            </a:r>
            <a:r>
              <a:rPr lang="en-AU" sz="1400" dirty="0">
                <a:solidFill>
                  <a:schemeClr val="tx1"/>
                </a:solidFill>
              </a:rPr>
              <a:t>VRE and Urine analysis modules CE Mark</a:t>
            </a:r>
          </a:p>
          <a:p>
            <a:pPr>
              <a:spcBef>
                <a:spcPts val="600"/>
              </a:spcBef>
            </a:pPr>
            <a:r>
              <a:rPr lang="en-GB" sz="1400" b="1" dirty="0">
                <a:solidFill>
                  <a:schemeClr val="tx1"/>
                </a:solidFill>
              </a:rPr>
              <a:t>Growing early adopter sales </a:t>
            </a:r>
            <a:r>
              <a:rPr lang="en-GB" sz="1400" dirty="0">
                <a:solidFill>
                  <a:schemeClr val="tx1"/>
                </a:solidFill>
              </a:rPr>
              <a:t>- D</a:t>
            </a:r>
            <a:r>
              <a:rPr lang="en-US" sz="1400" dirty="0" err="1">
                <a:solidFill>
                  <a:schemeClr val="tx1"/>
                </a:solidFill>
              </a:rPr>
              <a:t>elivered</a:t>
            </a:r>
            <a:r>
              <a:rPr lang="en-US" sz="1400" dirty="0">
                <a:solidFill>
                  <a:schemeClr val="tx1"/>
                </a:solidFill>
              </a:rPr>
              <a:t> </a:t>
            </a:r>
            <a:r>
              <a:rPr lang="en-AU" sz="1400" dirty="0">
                <a:solidFill>
                  <a:schemeClr val="tx1"/>
                </a:solidFill>
              </a:rPr>
              <a:t>by channel partners</a:t>
            </a:r>
          </a:p>
          <a:p>
            <a:pPr>
              <a:spcBef>
                <a:spcPts val="600"/>
              </a:spcBef>
            </a:pPr>
            <a:r>
              <a:rPr lang="en-GB" sz="1400" b="1" dirty="0">
                <a:solidFill>
                  <a:schemeClr val="tx1"/>
                </a:solidFill>
              </a:rPr>
              <a:t>APAS</a:t>
            </a:r>
            <a:r>
              <a:rPr lang="en-GB" sz="1400" b="1" baseline="30000" dirty="0">
                <a:solidFill>
                  <a:schemeClr val="tx1"/>
                </a:solidFill>
              </a:rPr>
              <a:t>®</a:t>
            </a:r>
            <a:r>
              <a:rPr lang="en-GB" sz="1400" b="1" dirty="0">
                <a:solidFill>
                  <a:schemeClr val="tx1"/>
                </a:solidFill>
              </a:rPr>
              <a:t>-AMR </a:t>
            </a:r>
            <a:r>
              <a:rPr lang="en-GB" sz="1400" dirty="0">
                <a:solidFill>
                  <a:schemeClr val="tx1"/>
                </a:solidFill>
              </a:rPr>
              <a:t>- First customer use</a:t>
            </a:r>
            <a:endParaRPr lang="en-GB" sz="1400" b="1" dirty="0">
              <a:solidFill>
                <a:schemeClr val="tx1"/>
              </a:solidFill>
            </a:endParaRPr>
          </a:p>
          <a:p>
            <a:pPr>
              <a:spcBef>
                <a:spcPts val="600"/>
              </a:spcBef>
            </a:pPr>
            <a:r>
              <a:rPr lang="en-AU" sz="1400" b="1" dirty="0">
                <a:solidFill>
                  <a:schemeClr val="tx1"/>
                </a:solidFill>
              </a:rPr>
              <a:t>Product expansion </a:t>
            </a:r>
            <a:r>
              <a:rPr lang="en-AU" sz="1400" dirty="0">
                <a:solidFill>
                  <a:schemeClr val="tx1"/>
                </a:solidFill>
              </a:rPr>
              <a:t>- New industry verticals created</a:t>
            </a:r>
          </a:p>
        </p:txBody>
      </p:sp>
      <p:pic>
        <p:nvPicPr>
          <p:cNvPr id="5" name="Picture 4">
            <a:extLst>
              <a:ext uri="{FF2B5EF4-FFF2-40B4-BE49-F238E27FC236}">
                <a16:creationId xmlns:a16="http://schemas.microsoft.com/office/drawing/2014/main" id="{683F6263-B3BA-4CEF-844C-6CEE228DE1A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626"/>
          <a:stretch/>
        </p:blipFill>
        <p:spPr>
          <a:xfrm flipH="1">
            <a:off x="425450" y="4030594"/>
            <a:ext cx="2520382" cy="1920505"/>
          </a:xfrm>
          <a:prstGeom prst="roundRect">
            <a:avLst>
              <a:gd name="adj" fmla="val 7191"/>
            </a:avLst>
          </a:prstGeom>
        </p:spPr>
      </p:pic>
    </p:spTree>
    <p:extLst>
      <p:ext uri="{BB962C8B-B14F-4D97-AF65-F5344CB8AC3E}">
        <p14:creationId xmlns:p14="http://schemas.microsoft.com/office/powerpoint/2010/main" val="334018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C951B2E9-04D0-7444-8CBC-E2E92FE1AB06}"/>
              </a:ext>
            </a:extLst>
          </p:cNvPr>
          <p:cNvSpPr>
            <a:spLocks noGrp="1" noChangeArrowheads="1"/>
          </p:cNvSpPr>
          <p:nvPr>
            <p:ph sz="quarter" idx="10"/>
          </p:nvPr>
        </p:nvSpPr>
        <p:spPr>
          <a:xfrm>
            <a:off x="425450" y="972238"/>
            <a:ext cx="8281987" cy="5242897"/>
          </a:xfrm>
        </p:spPr>
        <p:txBody>
          <a:bodyPr/>
          <a:lstStyle/>
          <a:p>
            <a:pPr>
              <a:lnSpc>
                <a:spcPct val="100000"/>
              </a:lnSpc>
              <a:spcBef>
                <a:spcPct val="0"/>
              </a:spcBef>
              <a:spcAft>
                <a:spcPts val="300"/>
              </a:spcAft>
            </a:pPr>
            <a:r>
              <a:rPr lang="en-AU" altLang="en-US" sz="800" dirty="0">
                <a:cs typeface="Calibri" panose="020F0502020204030204" pitchFamily="34" charset="0"/>
              </a:rPr>
              <a:t>This document contains certain forward-looking statements that involve risks and uncertainties. Although we believe that the expectations reflected in the forward-looking statements are reasonable at this time, we can give no assurance that these expectations will prove to be correct.</a:t>
            </a:r>
          </a:p>
          <a:p>
            <a:pPr>
              <a:lnSpc>
                <a:spcPct val="100000"/>
              </a:lnSpc>
              <a:spcBef>
                <a:spcPct val="0"/>
              </a:spcBef>
              <a:spcAft>
                <a:spcPts val="300"/>
              </a:spcAft>
            </a:pPr>
            <a:r>
              <a:rPr lang="en-AU" altLang="en-US" sz="800" dirty="0">
                <a:cs typeface="Calibri" panose="020F0502020204030204" pitchFamily="34" charset="0"/>
              </a:rPr>
              <a:t>Given these uncertainties, readers are cautioned not to place undue reliance on any forward-looking statements.  Actual results could differ materially from those anticipated in these forward-looking statements due to many important factors, risk and uncertainties including, without limitation, </a:t>
            </a:r>
            <a:r>
              <a:rPr lang="en-GB" altLang="en-US" sz="800" dirty="0">
                <a:cs typeface="Calibri" panose="020F0502020204030204" pitchFamily="34" charset="0"/>
              </a:rPr>
              <a:t>risks associated with estimating potential quantity and timing of sales, </a:t>
            </a:r>
            <a:r>
              <a:rPr lang="en-AU" altLang="en-US" sz="800" dirty="0">
                <a:cs typeface="Calibri" panose="020F0502020204030204" pitchFamily="34" charset="0"/>
              </a:rPr>
              <a:t>risks associated with medical device development and manufacture, risks inherent in the extensive regulatory approval processes mandated by regulatory authorities, delays in clinical trials, future capital needs, general economic uncertainly and other risks detailed from time to time in the Company’s announcements to the ASX. </a:t>
            </a:r>
          </a:p>
          <a:p>
            <a:pPr>
              <a:lnSpc>
                <a:spcPct val="100000"/>
              </a:lnSpc>
              <a:spcBef>
                <a:spcPct val="0"/>
              </a:spcBef>
              <a:spcAft>
                <a:spcPts val="300"/>
              </a:spcAft>
            </a:pPr>
            <a:r>
              <a:rPr lang="en-AU" altLang="en-US" sz="800" dirty="0">
                <a:cs typeface="Calibri" panose="020F0502020204030204" pitchFamily="34" charset="0"/>
              </a:rPr>
              <a:t>Moreover, there can be no assurance that others will not independently develop similar products or processes or design around patents owned or licensed by the Company, or that patents owned or licensed by the Company will provide meaningful protection or competitive advantages.</a:t>
            </a:r>
          </a:p>
          <a:p>
            <a:pPr>
              <a:lnSpc>
                <a:spcPct val="100000"/>
              </a:lnSpc>
              <a:spcBef>
                <a:spcPct val="0"/>
              </a:spcBef>
              <a:spcAft>
                <a:spcPts val="300"/>
              </a:spcAft>
            </a:pPr>
            <a:r>
              <a:rPr lang="en-GB" altLang="en-US" sz="800" dirty="0">
                <a:cs typeface="Calibri" panose="020F0502020204030204" pitchFamily="34" charset="0"/>
              </a:rPr>
              <a:t>All reasonable efforts have been made to provide accurate information, but the Company does not undertake any obligation to release publicly any revisions to any “forward-looking statement” to reflect events or circumstances after the date of this presentation, except as may be required under applicable laws. Recipients should make their own enquiries in relation to any investment decisions from a licensed investment advisor.</a:t>
            </a:r>
          </a:p>
          <a:p>
            <a:pPr>
              <a:lnSpc>
                <a:spcPct val="100000"/>
              </a:lnSpc>
              <a:defRPr/>
            </a:pPr>
            <a:r>
              <a:rPr lang="en-GB" sz="1000" b="1" dirty="0">
                <a:cs typeface="Calibri" panose="020F0502020204030204" pitchFamily="34" charset="0"/>
              </a:rPr>
              <a:t>NOT AN OFFER FOR SECURITIES</a:t>
            </a:r>
          </a:p>
          <a:p>
            <a:pPr>
              <a:lnSpc>
                <a:spcPct val="100000"/>
              </a:lnSpc>
              <a:spcBef>
                <a:spcPct val="0"/>
              </a:spcBef>
              <a:spcAft>
                <a:spcPts val="300"/>
              </a:spcAft>
              <a:defRPr/>
            </a:pPr>
            <a:r>
              <a:rPr lang="en-GB" sz="800" dirty="0">
                <a:cs typeface="Calibri" panose="020F0502020204030204" pitchFamily="34" charset="0"/>
              </a:rPr>
              <a:t>This Presentation is not a prospectus, product disclosure statement or other offering document under Australian law (and will not be lodged with ASIC) or any other law. This Presentation does not constitute an offer, invitation, solicitation or recommendation with respect to the purchase or sale of any shares nor does it constitute financial product or investment advice nor take into account your investment objectives, taxation situation, financial situation or needs. An investor must not act on the basis of any matter contained in this Presentation but must make its own assessment of the Company and conduct its own investigations and analysis. Before making an investment in the Company, a prospective investor should consider whether such an investment is appropriate to their particular investment objectives and financial situation and seek appropriate advice, including legal, taxation and financial advice appropriate to their jurisdiction and circumstances.</a:t>
            </a:r>
            <a:endParaRPr lang="en-GB" altLang="en-US" sz="800" dirty="0">
              <a:cs typeface="Calibri" panose="020F0502020204030204" pitchFamily="34" charset="0"/>
            </a:endParaRPr>
          </a:p>
          <a:p>
            <a:pPr>
              <a:lnSpc>
                <a:spcPct val="100000"/>
              </a:lnSpc>
              <a:defRPr/>
            </a:pPr>
            <a:r>
              <a:rPr lang="en-GB" sz="1000" b="1" dirty="0">
                <a:cs typeface="Calibri" panose="020F0502020204030204" pitchFamily="34" charset="0"/>
              </a:rPr>
              <a:t>UNITED STATES</a:t>
            </a:r>
          </a:p>
          <a:p>
            <a:pPr>
              <a:lnSpc>
                <a:spcPct val="100000"/>
              </a:lnSpc>
              <a:spcBef>
                <a:spcPct val="0"/>
              </a:spcBef>
              <a:spcAft>
                <a:spcPts val="300"/>
              </a:spcAft>
              <a:defRPr/>
            </a:pPr>
            <a:r>
              <a:rPr lang="en-GB" sz="800" dirty="0">
                <a:cs typeface="Calibri" panose="020F0502020204030204" pitchFamily="34" charset="0"/>
              </a:rPr>
              <a:t>The Company’s securities have not been and will not be registered under the U.S. Securities Act of 1933, as amended (the Securities Act), or under the securities laws of any state or other jurisdiction of the United States. Accordingly, the Company’s securities may not be offered or sold, directly or indirectly, within the United States or to, or for the account of benefit of, U.S. Persons (as defined in Regulation S under the Securities Act as amended).  This Presentation may not be distributed within the United States or to any person in the United States</a:t>
            </a:r>
          </a:p>
          <a:p>
            <a:pPr>
              <a:lnSpc>
                <a:spcPct val="100000"/>
              </a:lnSpc>
              <a:defRPr/>
            </a:pPr>
            <a:r>
              <a:rPr lang="en-GB" sz="1000" b="1" dirty="0">
                <a:cs typeface="Calibri" panose="020F0502020204030204" pitchFamily="34" charset="0"/>
              </a:rPr>
              <a:t>OTHER JURISDICTIONS</a:t>
            </a:r>
          </a:p>
          <a:p>
            <a:pPr>
              <a:lnSpc>
                <a:spcPct val="100000"/>
              </a:lnSpc>
              <a:spcBef>
                <a:spcPct val="0"/>
              </a:spcBef>
              <a:spcAft>
                <a:spcPts val="300"/>
              </a:spcAft>
              <a:defRPr/>
            </a:pPr>
            <a:r>
              <a:rPr lang="en-GB" sz="800" dirty="0">
                <a:cs typeface="Calibri" panose="020F0502020204030204" pitchFamily="34" charset="0"/>
              </a:rPr>
              <a:t>This Presentation may only be accessed in other jurisdictions where it is legal to do so.</a:t>
            </a:r>
            <a:endParaRPr lang="en-GB" altLang="en-US" sz="800" dirty="0">
              <a:cs typeface="Calibri" panose="020F0502020204030204" pitchFamily="34" charset="0"/>
            </a:endParaRPr>
          </a:p>
        </p:txBody>
      </p:sp>
      <p:sp>
        <p:nvSpPr>
          <p:cNvPr id="17410" name="Title 1">
            <a:extLst>
              <a:ext uri="{FF2B5EF4-FFF2-40B4-BE49-F238E27FC236}">
                <a16:creationId xmlns:a16="http://schemas.microsoft.com/office/drawing/2014/main" id="{3182D19F-6039-7A4E-9779-5A65F63942ED}"/>
              </a:ext>
            </a:extLst>
          </p:cNvPr>
          <p:cNvSpPr>
            <a:spLocks noGrp="1" noChangeArrowheads="1"/>
          </p:cNvSpPr>
          <p:nvPr>
            <p:ph type="title"/>
          </p:nvPr>
        </p:nvSpPr>
        <p:spPr>
          <a:xfrm>
            <a:off x="431800" y="155575"/>
            <a:ext cx="8286750" cy="828675"/>
          </a:xfrm>
        </p:spPr>
        <p:txBody>
          <a:bodyPr/>
          <a:lstStyle/>
          <a:p>
            <a:r>
              <a:rPr lang="en-US" altLang="en-US" dirty="0"/>
              <a:t>Disclaimer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6EACBFB-83DE-F641-8A59-F815F49DDADB}"/>
              </a:ext>
            </a:extLst>
          </p:cNvPr>
          <p:cNvSpPr>
            <a:spLocks noGrp="1" noChangeArrowheads="1"/>
          </p:cNvSpPr>
          <p:nvPr>
            <p:ph type="title"/>
          </p:nvPr>
        </p:nvSpPr>
        <p:spPr/>
        <p:txBody>
          <a:bodyPr/>
          <a:lstStyle/>
          <a:p>
            <a:pPr>
              <a:lnSpc>
                <a:spcPts val="3025"/>
              </a:lnSpc>
            </a:pPr>
            <a:r>
              <a:rPr lang="en-AU" altLang="en-US" dirty="0"/>
              <a:t>Clinical microbiology: US$3.9bn global market</a:t>
            </a:r>
            <a:r>
              <a:rPr lang="en-AU" altLang="en-US" baseline="30000" dirty="0"/>
              <a:t>1</a:t>
            </a:r>
          </a:p>
        </p:txBody>
      </p:sp>
      <p:sp>
        <p:nvSpPr>
          <p:cNvPr id="48" name="Content Placeholder 3">
            <a:extLst>
              <a:ext uri="{FF2B5EF4-FFF2-40B4-BE49-F238E27FC236}">
                <a16:creationId xmlns:a16="http://schemas.microsoft.com/office/drawing/2014/main" id="{06CCC059-26DF-4C48-AAC1-B0D7411EDC7E}"/>
              </a:ext>
            </a:extLst>
          </p:cNvPr>
          <p:cNvSpPr txBox="1">
            <a:spLocks noChangeArrowheads="1"/>
          </p:cNvSpPr>
          <p:nvPr/>
        </p:nvSpPr>
        <p:spPr bwMode="auto">
          <a:xfrm>
            <a:off x="0" y="1023938"/>
            <a:ext cx="9144000" cy="554037"/>
          </a:xfrm>
          <a:prstGeom prst="rect">
            <a:avLst/>
          </a:prstGeom>
          <a:solidFill>
            <a:srgbClr val="EDF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96000" tIns="144000" rIns="396000" bIns="144000" numCol="1" anchor="t" anchorCtr="0" compatLnSpc="1">
            <a:prstTxWarp prst="textNoShape">
              <a:avLst/>
            </a:prstTxWarp>
            <a:spAutoFit/>
          </a:bodyPr>
          <a:lstStyle>
            <a:lvl1pPr marL="0" indent="0" algn="l" rtl="0" fontAlgn="base">
              <a:lnSpc>
                <a:spcPts val="2160"/>
              </a:lnSpc>
              <a:spcBef>
                <a:spcPts val="1000"/>
              </a:spcBef>
              <a:spcAft>
                <a:spcPct val="0"/>
              </a:spcAft>
              <a:buFont typeface="Arial" panose="020B0604020202020204" pitchFamily="34" charset="0"/>
              <a:buNone/>
              <a:defRPr sz="1800" kern="1200">
                <a:solidFill>
                  <a:schemeClr val="accent2"/>
                </a:solidFill>
                <a:latin typeface="Century Gothic" panose="020B0502020202020204" pitchFamily="34"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ts val="2163"/>
              </a:lnSpc>
            </a:pPr>
            <a:r>
              <a:rPr lang="en-US" altLang="en-US" dirty="0"/>
              <a:t>Current laboratory workflow remains highly manual – </a:t>
            </a:r>
            <a:r>
              <a:rPr lang="en-US" altLang="en-US" b="1" dirty="0"/>
              <a:t>Ripe for disruption </a:t>
            </a:r>
          </a:p>
        </p:txBody>
      </p:sp>
      <p:sp>
        <p:nvSpPr>
          <p:cNvPr id="6" name="Content Placeholder 10">
            <a:extLst>
              <a:ext uri="{FF2B5EF4-FFF2-40B4-BE49-F238E27FC236}">
                <a16:creationId xmlns:a16="http://schemas.microsoft.com/office/drawing/2014/main" id="{FEC6C1CE-02F5-410B-8A5E-D97F0189B487}"/>
              </a:ext>
            </a:extLst>
          </p:cNvPr>
          <p:cNvSpPr txBox="1">
            <a:spLocks/>
          </p:cNvSpPr>
          <p:nvPr/>
        </p:nvSpPr>
        <p:spPr bwMode="auto">
          <a:xfrm>
            <a:off x="970944" y="2367393"/>
            <a:ext cx="4233071" cy="26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accent2"/>
                </a:solidFill>
                <a:latin typeface="Century Gothic" panose="020B0502020202020204" pitchFamily="34" charset="0"/>
                <a:ea typeface="+mn-ea"/>
                <a:cs typeface="+mn-cs"/>
              </a:defRPr>
            </a:lvl1pPr>
            <a:lvl2pPr marL="5058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2pPr>
            <a:lvl3pPr marL="747000" indent="-228600" algn="l" rtl="0" fontAlgn="base">
              <a:lnSpc>
                <a:spcPct val="90000"/>
              </a:lnSpc>
              <a:spcBef>
                <a:spcPts val="500"/>
              </a:spcBef>
              <a:spcAft>
                <a:spcPct val="0"/>
              </a:spcAft>
              <a:buFont typeface="Courier New" panose="02070309020205020404" pitchFamily="49" charset="0"/>
              <a:buChar char="o"/>
              <a:defRPr sz="1200" kern="1200">
                <a:solidFill>
                  <a:schemeClr val="accent2"/>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0"/>
              </a:spcAft>
              <a:buFont typeface="Arial" panose="020B0604020202020204" pitchFamily="34" charset="0"/>
              <a:buNone/>
            </a:pPr>
            <a:r>
              <a:rPr lang="en-GB" altLang="en-US" sz="1600" b="1" dirty="0">
                <a:solidFill>
                  <a:schemeClr val="tx1"/>
                </a:solidFill>
              </a:rPr>
              <a:t>Rising incidence of infectious diseases   </a:t>
            </a:r>
          </a:p>
          <a:p>
            <a:pPr marL="0" indent="0" eaLnBrk="1" hangingPunct="1">
              <a:spcBef>
                <a:spcPts val="0"/>
              </a:spcBef>
              <a:spcAft>
                <a:spcPts val="600"/>
              </a:spcAft>
              <a:buFont typeface="Arial" panose="020B0604020202020204" pitchFamily="34" charset="0"/>
              <a:buNone/>
            </a:pPr>
            <a:r>
              <a:rPr lang="en-US" sz="1600" dirty="0">
                <a:solidFill>
                  <a:schemeClr val="tx1"/>
                </a:solidFill>
                <a:latin typeface="Century Gothic" panose="020B0502020202020204" pitchFamily="34" charset="0"/>
                <a:cs typeface="Calibri" panose="020F0502020204030204" pitchFamily="34" charset="0"/>
              </a:rPr>
              <a:t>&gt;2.4bn culture plates read annually</a:t>
            </a:r>
            <a:endParaRPr lang="en-GB" altLang="en-US" sz="1600" b="1" dirty="0">
              <a:solidFill>
                <a:schemeClr val="tx1"/>
              </a:solidFill>
            </a:endParaRPr>
          </a:p>
          <a:p>
            <a:pPr marL="0" indent="0" eaLnBrk="1" hangingPunct="1">
              <a:spcBef>
                <a:spcPts val="0"/>
              </a:spcBef>
              <a:spcAft>
                <a:spcPts val="600"/>
              </a:spcAft>
              <a:buFont typeface="Arial" panose="020B0604020202020204" pitchFamily="34" charset="0"/>
              <a:buNone/>
            </a:pPr>
            <a:endParaRPr lang="en-GB" sz="1000" b="1" dirty="0">
              <a:solidFill>
                <a:schemeClr val="tx1"/>
              </a:solidFill>
              <a:cs typeface="Calibri" panose="020F0502020204030204" pitchFamily="34" charset="0"/>
            </a:endParaRPr>
          </a:p>
          <a:p>
            <a:pPr marL="0" indent="0" eaLnBrk="1" hangingPunct="1">
              <a:spcBef>
                <a:spcPts val="0"/>
              </a:spcBef>
              <a:spcAft>
                <a:spcPts val="0"/>
              </a:spcAft>
              <a:buFont typeface="Arial" panose="020B0604020202020204" pitchFamily="34" charset="0"/>
              <a:buNone/>
            </a:pPr>
            <a:r>
              <a:rPr lang="en-GB" sz="1600" b="1" dirty="0">
                <a:solidFill>
                  <a:schemeClr val="tx1"/>
                </a:solidFill>
                <a:cs typeface="Calibri" panose="020F0502020204030204" pitchFamily="34" charset="0"/>
              </a:rPr>
              <a:t>Increasing demand on clinical resources</a:t>
            </a:r>
          </a:p>
          <a:p>
            <a:pPr marL="0" indent="0" eaLnBrk="1" hangingPunct="1">
              <a:spcBef>
                <a:spcPts val="0"/>
              </a:spcBef>
              <a:spcAft>
                <a:spcPts val="600"/>
              </a:spcAft>
              <a:buFont typeface="Arial" panose="020B0604020202020204" pitchFamily="34" charset="0"/>
              <a:buNone/>
            </a:pPr>
            <a:r>
              <a:rPr lang="en-US" sz="1600" dirty="0">
                <a:solidFill>
                  <a:schemeClr val="tx1"/>
                </a:solidFill>
                <a:cs typeface="Calibri" panose="020F0502020204030204" pitchFamily="34" charset="0"/>
              </a:rPr>
              <a:t>Workforce vacancy rates &gt;10% in US</a:t>
            </a:r>
            <a:r>
              <a:rPr lang="en-US" sz="1600" baseline="30000" dirty="0">
                <a:solidFill>
                  <a:schemeClr val="tx1"/>
                </a:solidFill>
                <a:cs typeface="Calibri" panose="020F0502020204030204" pitchFamily="34" charset="0"/>
              </a:rPr>
              <a:t>2</a:t>
            </a:r>
          </a:p>
          <a:p>
            <a:pPr marL="0" indent="0" eaLnBrk="1" hangingPunct="1">
              <a:spcBef>
                <a:spcPts val="0"/>
              </a:spcBef>
              <a:spcAft>
                <a:spcPts val="600"/>
              </a:spcAft>
              <a:buFont typeface="Arial" panose="020B0604020202020204" pitchFamily="34" charset="0"/>
              <a:buNone/>
            </a:pPr>
            <a:endParaRPr lang="en-GB" sz="1000" b="1" dirty="0">
              <a:solidFill>
                <a:schemeClr val="tx1"/>
              </a:solidFill>
              <a:cs typeface="Calibri" panose="020F0502020204030204" pitchFamily="34" charset="0"/>
            </a:endParaRPr>
          </a:p>
          <a:p>
            <a:pPr marL="0" indent="0" eaLnBrk="1" hangingPunct="1">
              <a:spcBef>
                <a:spcPts val="0"/>
              </a:spcBef>
              <a:spcAft>
                <a:spcPts val="0"/>
              </a:spcAft>
              <a:buNone/>
            </a:pPr>
            <a:r>
              <a:rPr lang="en-GB" sz="1600" b="1" dirty="0">
                <a:solidFill>
                  <a:schemeClr val="tx1"/>
                </a:solidFill>
                <a:cs typeface="Calibri" panose="020F0502020204030204" pitchFamily="34" charset="0"/>
              </a:rPr>
              <a:t>Technology advancements </a:t>
            </a:r>
            <a:r>
              <a:rPr lang="en-GB" sz="1600" dirty="0">
                <a:solidFill>
                  <a:schemeClr val="tx1"/>
                </a:solidFill>
                <a:cs typeface="Calibri" panose="020F0502020204030204" pitchFamily="34" charset="0"/>
              </a:rPr>
              <a:t> </a:t>
            </a:r>
          </a:p>
          <a:p>
            <a:pPr marL="0" indent="0" eaLnBrk="1" hangingPunct="1">
              <a:spcBef>
                <a:spcPts val="0"/>
              </a:spcBef>
              <a:spcAft>
                <a:spcPts val="600"/>
              </a:spcAft>
              <a:buNone/>
            </a:pPr>
            <a:r>
              <a:rPr lang="en-GB" sz="1600" dirty="0">
                <a:solidFill>
                  <a:schemeClr val="tx1"/>
                </a:solidFill>
                <a:cs typeface="Calibri" panose="020F0502020204030204" pitchFamily="34" charset="0"/>
              </a:rPr>
              <a:t>New products needed to meet demand</a:t>
            </a:r>
            <a:endParaRPr lang="en-AU" sz="1600" dirty="0">
              <a:solidFill>
                <a:schemeClr val="tx1"/>
              </a:solidFill>
              <a:cs typeface="Calibri" panose="020F0502020204030204" pitchFamily="34" charset="0"/>
            </a:endParaRPr>
          </a:p>
          <a:p>
            <a:pPr marL="0" indent="0" eaLnBrk="1" hangingPunct="1">
              <a:spcBef>
                <a:spcPts val="0"/>
              </a:spcBef>
              <a:spcAft>
                <a:spcPts val="600"/>
              </a:spcAft>
              <a:buFont typeface="Arial" panose="020B0604020202020204" pitchFamily="34" charset="0"/>
              <a:buNone/>
            </a:pPr>
            <a:endParaRPr lang="en-GB" sz="1000" b="1" dirty="0">
              <a:solidFill>
                <a:schemeClr val="tx1"/>
              </a:solidFill>
              <a:cs typeface="Calibri" panose="020F0502020204030204" pitchFamily="34" charset="0"/>
            </a:endParaRPr>
          </a:p>
          <a:p>
            <a:pPr marL="0" indent="0" eaLnBrk="1" hangingPunct="1">
              <a:spcBef>
                <a:spcPts val="0"/>
              </a:spcBef>
              <a:spcAft>
                <a:spcPts val="0"/>
              </a:spcAft>
              <a:buFont typeface="Arial" panose="020B0604020202020204" pitchFamily="34" charset="0"/>
              <a:buNone/>
            </a:pPr>
            <a:r>
              <a:rPr lang="en-GB" sz="1600" b="1" dirty="0">
                <a:solidFill>
                  <a:schemeClr val="tx1"/>
                </a:solidFill>
                <a:cs typeface="Calibri" panose="020F0502020204030204" pitchFamily="34" charset="0"/>
              </a:rPr>
              <a:t>Exciting investment opportunity</a:t>
            </a:r>
            <a:endParaRPr lang="en-GB" sz="1600" dirty="0">
              <a:solidFill>
                <a:schemeClr val="tx1"/>
              </a:solidFill>
              <a:cs typeface="Calibri" panose="020F0502020204030204" pitchFamily="34" charset="0"/>
            </a:endParaRPr>
          </a:p>
          <a:p>
            <a:pPr marL="0" indent="0" eaLnBrk="1" hangingPunct="1">
              <a:spcBef>
                <a:spcPts val="0"/>
              </a:spcBef>
              <a:spcAft>
                <a:spcPts val="600"/>
              </a:spcAft>
              <a:buFont typeface="Arial" panose="020B0604020202020204" pitchFamily="34" charset="0"/>
              <a:buNone/>
            </a:pPr>
            <a:r>
              <a:rPr lang="en-US" sz="1600" dirty="0">
                <a:solidFill>
                  <a:schemeClr val="tx1"/>
                </a:solidFill>
                <a:cs typeface="Calibri" panose="020F0502020204030204" pitchFamily="34" charset="0"/>
              </a:rPr>
              <a:t>Market growth at 6.5% per annum</a:t>
            </a:r>
            <a:r>
              <a:rPr lang="en-US" sz="1600" baseline="30000" dirty="0">
                <a:solidFill>
                  <a:schemeClr val="tx1"/>
                </a:solidFill>
                <a:cs typeface="Calibri" panose="020F0502020204030204" pitchFamily="34" charset="0"/>
              </a:rPr>
              <a:t>1</a:t>
            </a:r>
            <a:endParaRPr lang="en-GB" sz="1600" baseline="30000" dirty="0">
              <a:solidFill>
                <a:schemeClr val="tx1"/>
              </a:solidFill>
              <a:cs typeface="Calibri" panose="020F0502020204030204" pitchFamily="34" charset="0"/>
            </a:endParaRPr>
          </a:p>
        </p:txBody>
      </p:sp>
      <p:sp>
        <p:nvSpPr>
          <p:cNvPr id="9" name="Content Placeholder 10">
            <a:extLst>
              <a:ext uri="{FF2B5EF4-FFF2-40B4-BE49-F238E27FC236}">
                <a16:creationId xmlns:a16="http://schemas.microsoft.com/office/drawing/2014/main" id="{5CF16DD2-95EE-4BC3-8C5B-2B3C4E0AA042}"/>
              </a:ext>
            </a:extLst>
          </p:cNvPr>
          <p:cNvSpPr txBox="1">
            <a:spLocks/>
          </p:cNvSpPr>
          <p:nvPr/>
        </p:nvSpPr>
        <p:spPr bwMode="auto">
          <a:xfrm>
            <a:off x="432001" y="5685675"/>
            <a:ext cx="8210784"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accent2"/>
                </a:solidFill>
                <a:latin typeface="Century Gothic" panose="020B0502020202020204" pitchFamily="34" charset="0"/>
                <a:ea typeface="+mn-ea"/>
                <a:cs typeface="+mn-cs"/>
              </a:defRPr>
            </a:lvl1pPr>
            <a:lvl2pPr marL="5058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2pPr>
            <a:lvl3pPr marL="747000" indent="-228600" algn="l" rtl="0" fontAlgn="base">
              <a:lnSpc>
                <a:spcPct val="90000"/>
              </a:lnSpc>
              <a:spcBef>
                <a:spcPts val="500"/>
              </a:spcBef>
              <a:spcAft>
                <a:spcPct val="0"/>
              </a:spcAft>
              <a:buFont typeface="Courier New" panose="02070309020205020404" pitchFamily="49" charset="0"/>
              <a:buChar char="o"/>
              <a:defRPr sz="1200" kern="1200">
                <a:solidFill>
                  <a:schemeClr val="accent2"/>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600"/>
              </a:spcAft>
              <a:buNone/>
            </a:pPr>
            <a:r>
              <a:rPr lang="en-GB" altLang="en-US" sz="800" dirty="0">
                <a:solidFill>
                  <a:schemeClr val="tx1"/>
                </a:solidFill>
              </a:rPr>
              <a:t>1. Market Research Report, marketsandmarkets.com (Oct 2020): Clinical Microbiology Market by Application (Food, Pharma, Manufacturing, Chemical, Environment), Disease (Respiratory, Std, </a:t>
            </a:r>
            <a:r>
              <a:rPr lang="en-GB" altLang="en-US" sz="800" dirty="0" err="1">
                <a:solidFill>
                  <a:schemeClr val="tx1"/>
                </a:solidFill>
              </a:rPr>
              <a:t>Uti</a:t>
            </a:r>
            <a:r>
              <a:rPr lang="en-GB" altLang="en-US" sz="800" dirty="0">
                <a:solidFill>
                  <a:schemeClr val="tx1"/>
                </a:solidFill>
              </a:rPr>
              <a:t>), Product (Instrument, Analyzer, Reagent), End User (Hospital, Diagnostic Lab, Academia) - Global Forecast to 2025</a:t>
            </a:r>
          </a:p>
          <a:p>
            <a:pPr marL="0" indent="0" eaLnBrk="1" hangingPunct="1">
              <a:spcBef>
                <a:spcPts val="0"/>
              </a:spcBef>
              <a:spcAft>
                <a:spcPts val="600"/>
              </a:spcAft>
              <a:buNone/>
            </a:pPr>
            <a:r>
              <a:rPr lang="en-US" sz="800" dirty="0"/>
              <a:t>2. MLO’s 2021 Annual Salary Survey of laboratory professionals; Feb. 22, 2021.</a:t>
            </a:r>
          </a:p>
        </p:txBody>
      </p:sp>
      <p:pic>
        <p:nvPicPr>
          <p:cNvPr id="12" name="Picture 7">
            <a:extLst>
              <a:ext uri="{FF2B5EF4-FFF2-40B4-BE49-F238E27FC236}">
                <a16:creationId xmlns:a16="http://schemas.microsoft.com/office/drawing/2014/main" id="{BBB67428-5BFB-4B62-9FE4-4797316DEEAF}"/>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33588" y="456123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A picture containing clock, drawing&#10;&#10;Description automatically generated">
            <a:extLst>
              <a:ext uri="{FF2B5EF4-FFF2-40B4-BE49-F238E27FC236}">
                <a16:creationId xmlns:a16="http://schemas.microsoft.com/office/drawing/2014/main" id="{7B55621B-35A9-476B-AF1B-91529CC2F690}"/>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33588" y="3845105"/>
            <a:ext cx="455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7">
            <a:extLst>
              <a:ext uri="{FF2B5EF4-FFF2-40B4-BE49-F238E27FC236}">
                <a16:creationId xmlns:a16="http://schemas.microsoft.com/office/drawing/2014/main" id="{BC782CC2-D97E-4E73-A9BD-A4D18C79A290}"/>
              </a:ext>
            </a:extLst>
          </p:cNvPr>
          <p:cNvSpPr/>
          <p:nvPr/>
        </p:nvSpPr>
        <p:spPr>
          <a:xfrm>
            <a:off x="5491088" y="2664869"/>
            <a:ext cx="3207858" cy="2031816"/>
          </a:xfrm>
          <a:prstGeom prst="roundRect">
            <a:avLst>
              <a:gd name="adj" fmla="val 3897"/>
            </a:avLst>
          </a:prstGeom>
          <a:blipFill>
            <a:blip r:embed="rId5"/>
            <a:stretch>
              <a:fillRect/>
            </a:stretch>
          </a:blip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7" name="Graphic 16" descr="Petri Dish outline">
            <a:extLst>
              <a:ext uri="{FF2B5EF4-FFF2-40B4-BE49-F238E27FC236}">
                <a16:creationId xmlns:a16="http://schemas.microsoft.com/office/drawing/2014/main" id="{1864DA4D-AE6A-4B4E-8D9C-0DD3BB5F2D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2001" y="2287645"/>
            <a:ext cx="457200" cy="457200"/>
          </a:xfrm>
          <a:prstGeom prst="rect">
            <a:avLst/>
          </a:prstGeom>
        </p:spPr>
      </p:pic>
      <p:pic>
        <p:nvPicPr>
          <p:cNvPr id="18" name="Graphic 17" descr="Man">
            <a:extLst>
              <a:ext uri="{FF2B5EF4-FFF2-40B4-BE49-F238E27FC236}">
                <a16:creationId xmlns:a16="http://schemas.microsoft.com/office/drawing/2014/main" id="{1F02BFEE-C5B2-4C8E-B0E1-72AD11EA91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2001" y="3063894"/>
            <a:ext cx="431799" cy="431799"/>
          </a:xfrm>
          <a:prstGeom prst="rect">
            <a:avLst/>
          </a:prstGeom>
        </p:spPr>
      </p:pic>
    </p:spTree>
    <p:extLst>
      <p:ext uri="{BB962C8B-B14F-4D97-AF65-F5344CB8AC3E}">
        <p14:creationId xmlns:p14="http://schemas.microsoft.com/office/powerpoint/2010/main" val="355105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6EACBFB-83DE-F641-8A59-F815F49DDADB}"/>
              </a:ext>
            </a:extLst>
          </p:cNvPr>
          <p:cNvSpPr>
            <a:spLocks noGrp="1" noChangeArrowheads="1"/>
          </p:cNvSpPr>
          <p:nvPr>
            <p:ph type="title"/>
          </p:nvPr>
        </p:nvSpPr>
        <p:spPr>
          <a:xfrm>
            <a:off x="425450" y="0"/>
            <a:ext cx="8280400" cy="1023938"/>
          </a:xfrm>
        </p:spPr>
        <p:txBody>
          <a:bodyPr/>
          <a:lstStyle/>
          <a:p>
            <a:pPr>
              <a:lnSpc>
                <a:spcPts val="3025"/>
              </a:lnSpc>
            </a:pPr>
            <a:r>
              <a:rPr lang="en-AU" altLang="en-US" dirty="0"/>
              <a:t>Leading the way in digital microbiology</a:t>
            </a:r>
          </a:p>
        </p:txBody>
      </p:sp>
      <p:pic>
        <p:nvPicPr>
          <p:cNvPr id="21510" name="Picture 7">
            <a:extLst>
              <a:ext uri="{FF2B5EF4-FFF2-40B4-BE49-F238E27FC236}">
                <a16:creationId xmlns:a16="http://schemas.microsoft.com/office/drawing/2014/main" id="{C7FC0D65-09E2-4249-A4F1-929BA7E96F43}"/>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17282" y="4170393"/>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A close up of a sign&#10;&#10;Description automatically generated">
            <a:extLst>
              <a:ext uri="{FF2B5EF4-FFF2-40B4-BE49-F238E27FC236}">
                <a16:creationId xmlns:a16="http://schemas.microsoft.com/office/drawing/2014/main" id="{24BE0538-8FA8-EA4B-8C02-4E0D34E98B4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84998" y="3506251"/>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A picture containing clock, drawing&#10;&#10;Description automatically generated">
            <a:extLst>
              <a:ext uri="{FF2B5EF4-FFF2-40B4-BE49-F238E27FC236}">
                <a16:creationId xmlns:a16="http://schemas.microsoft.com/office/drawing/2014/main" id="{0DDD77C1-7A09-F94F-A6CB-849583F60EE9}"/>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17874" y="2137649"/>
            <a:ext cx="455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Content Placeholder 3">
            <a:extLst>
              <a:ext uri="{FF2B5EF4-FFF2-40B4-BE49-F238E27FC236}">
                <a16:creationId xmlns:a16="http://schemas.microsoft.com/office/drawing/2014/main" id="{06CCC059-26DF-4C48-AAC1-B0D7411EDC7E}"/>
              </a:ext>
            </a:extLst>
          </p:cNvPr>
          <p:cNvSpPr txBox="1">
            <a:spLocks noChangeArrowheads="1"/>
          </p:cNvSpPr>
          <p:nvPr/>
        </p:nvSpPr>
        <p:spPr bwMode="auto">
          <a:xfrm>
            <a:off x="0" y="1023938"/>
            <a:ext cx="9144000" cy="554037"/>
          </a:xfrm>
          <a:prstGeom prst="rect">
            <a:avLst/>
          </a:prstGeom>
          <a:solidFill>
            <a:srgbClr val="EDF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96000" tIns="144000" rIns="396000" bIns="144000" numCol="1" anchor="t" anchorCtr="0" compatLnSpc="1">
            <a:prstTxWarp prst="textNoShape">
              <a:avLst/>
            </a:prstTxWarp>
            <a:spAutoFit/>
          </a:bodyPr>
          <a:lstStyle>
            <a:lvl1pPr marL="0" indent="0" algn="l" rtl="0" fontAlgn="base">
              <a:lnSpc>
                <a:spcPts val="2160"/>
              </a:lnSpc>
              <a:spcBef>
                <a:spcPts val="1000"/>
              </a:spcBef>
              <a:spcAft>
                <a:spcPct val="0"/>
              </a:spcAft>
              <a:buFont typeface="Arial" panose="020B0604020202020204" pitchFamily="34" charset="0"/>
              <a:buNone/>
              <a:defRPr sz="1800" kern="1200">
                <a:solidFill>
                  <a:schemeClr val="accent2"/>
                </a:solidFill>
                <a:latin typeface="Century Gothic" panose="020B0502020202020204" pitchFamily="34"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ts val="2163"/>
              </a:lnSpc>
            </a:pPr>
            <a:r>
              <a:rPr lang="en-US" altLang="en-US"/>
              <a:t>APAS</a:t>
            </a:r>
            <a:r>
              <a:rPr lang="en-US" altLang="en-US" baseline="30000"/>
              <a:t>®</a:t>
            </a:r>
            <a:r>
              <a:rPr lang="en-US" altLang="en-US"/>
              <a:t> Independence - </a:t>
            </a:r>
            <a:r>
              <a:rPr lang="en-US" altLang="en-US" b="1"/>
              <a:t>First </a:t>
            </a:r>
            <a:r>
              <a:rPr lang="en-US" altLang="en-US"/>
              <a:t>and </a:t>
            </a:r>
            <a:r>
              <a:rPr lang="en-US" altLang="en-US" b="1"/>
              <a:t>only</a:t>
            </a:r>
            <a:r>
              <a:rPr lang="en-US" altLang="en-US"/>
              <a:t> automated culture plate reader</a:t>
            </a:r>
            <a:endParaRPr lang="en-US" altLang="en-US" dirty="0"/>
          </a:p>
        </p:txBody>
      </p:sp>
      <p:pic>
        <p:nvPicPr>
          <p:cNvPr id="6" name="Picture 5">
            <a:extLst>
              <a:ext uri="{FF2B5EF4-FFF2-40B4-BE49-F238E27FC236}">
                <a16:creationId xmlns:a16="http://schemas.microsoft.com/office/drawing/2014/main" id="{3818575B-A714-4AD1-ACE7-BE9B12CB13B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05323" y="4565272"/>
            <a:ext cx="261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 descr="A picture containing indoor, table, computer, sitting&#10;&#10;Description automatically generated">
            <a:extLst>
              <a:ext uri="{FF2B5EF4-FFF2-40B4-BE49-F238E27FC236}">
                <a16:creationId xmlns:a16="http://schemas.microsoft.com/office/drawing/2014/main" id="{3852A546-9CCF-479D-AC43-BD8A0679DE90}"/>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273753" y="1913274"/>
            <a:ext cx="3479340" cy="262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Medical outline">
            <a:extLst>
              <a:ext uri="{FF2B5EF4-FFF2-40B4-BE49-F238E27FC236}">
                <a16:creationId xmlns:a16="http://schemas.microsoft.com/office/drawing/2014/main" id="{2A52B132-2F07-46BD-9412-34DE0AD2BA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1811" y="2811687"/>
            <a:ext cx="457201" cy="457201"/>
          </a:xfrm>
          <a:prstGeom prst="rect">
            <a:avLst/>
          </a:prstGeom>
        </p:spPr>
      </p:pic>
      <p:pic>
        <p:nvPicPr>
          <p:cNvPr id="14" name="Picture 13" descr="BEC A Logo RB RGB.png">
            <a:extLst>
              <a:ext uri="{FF2B5EF4-FFF2-40B4-BE49-F238E27FC236}">
                <a16:creationId xmlns:a16="http://schemas.microsoft.com/office/drawing/2014/main" id="{9AD0BFB9-8083-452D-BCA0-A7EA809BDB6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61716" y="5134348"/>
            <a:ext cx="1368269" cy="614270"/>
          </a:xfrm>
          <a:prstGeom prst="rect">
            <a:avLst/>
          </a:prstGeom>
        </p:spPr>
      </p:pic>
      <p:pic>
        <p:nvPicPr>
          <p:cNvPr id="15" name="Picture 2">
            <a:extLst>
              <a:ext uri="{FF2B5EF4-FFF2-40B4-BE49-F238E27FC236}">
                <a16:creationId xmlns:a16="http://schemas.microsoft.com/office/drawing/2014/main" id="{6DCE893E-A0E7-41A5-9B9F-FCAA08C494B7}"/>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081694" y="5325929"/>
            <a:ext cx="1302099" cy="2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0">
            <a:extLst>
              <a:ext uri="{FF2B5EF4-FFF2-40B4-BE49-F238E27FC236}">
                <a16:creationId xmlns:a16="http://schemas.microsoft.com/office/drawing/2014/main" id="{05EA1AD2-6D59-4DBC-8319-E174F52C1EA3}"/>
              </a:ext>
            </a:extLst>
          </p:cNvPr>
          <p:cNvSpPr txBox="1">
            <a:spLocks/>
          </p:cNvSpPr>
          <p:nvPr/>
        </p:nvSpPr>
        <p:spPr bwMode="auto">
          <a:xfrm>
            <a:off x="1011293" y="2108621"/>
            <a:ext cx="4010752"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228600" indent="-228600" algn="l" rtl="0" fontAlgn="base">
              <a:lnSpc>
                <a:spcPct val="90000"/>
              </a:lnSpc>
              <a:spcBef>
                <a:spcPts val="1000"/>
              </a:spcBef>
              <a:spcAft>
                <a:spcPct val="0"/>
              </a:spcAft>
              <a:buFont typeface="Arial" panose="020B0604020202020204" pitchFamily="34" charset="0"/>
              <a:buChar char="•"/>
              <a:defRPr sz="2000" kern="1200">
                <a:solidFill>
                  <a:schemeClr val="accent2"/>
                </a:solidFill>
                <a:latin typeface="Century Gothic" panose="020B0502020202020204" pitchFamily="34" charset="0"/>
                <a:ea typeface="+mn-ea"/>
                <a:cs typeface="+mn-cs"/>
              </a:defRPr>
            </a:lvl1pPr>
            <a:lvl2pPr marL="5058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2pPr>
            <a:lvl3pPr marL="747000" indent="-228600" algn="l" rtl="0" fontAlgn="base">
              <a:lnSpc>
                <a:spcPct val="90000"/>
              </a:lnSpc>
              <a:spcBef>
                <a:spcPts val="500"/>
              </a:spcBef>
              <a:spcAft>
                <a:spcPct val="0"/>
              </a:spcAft>
              <a:buFont typeface="Courier New" panose="02070309020205020404" pitchFamily="49" charset="0"/>
              <a:buChar char="o"/>
              <a:defRPr sz="1200" kern="1200">
                <a:solidFill>
                  <a:schemeClr val="accent2"/>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0"/>
              </a:spcAft>
              <a:buFont typeface="Arial" panose="020B0604020202020204" pitchFamily="34" charset="0"/>
              <a:buNone/>
            </a:pPr>
            <a:r>
              <a:rPr lang="en-GB" altLang="en-US" sz="1600" b="1" dirty="0">
                <a:solidFill>
                  <a:schemeClr val="tx1"/>
                </a:solidFill>
              </a:rPr>
              <a:t>Innovative platform technology</a:t>
            </a:r>
          </a:p>
          <a:p>
            <a:pPr marL="0" indent="0" eaLnBrk="1" hangingPunct="1">
              <a:spcBef>
                <a:spcPts val="0"/>
              </a:spcBef>
              <a:spcAft>
                <a:spcPts val="600"/>
              </a:spcAft>
              <a:buFont typeface="Arial" panose="020B0604020202020204" pitchFamily="34" charset="0"/>
              <a:buNone/>
            </a:pPr>
            <a:r>
              <a:rPr lang="en-US" sz="1600" dirty="0">
                <a:solidFill>
                  <a:schemeClr val="tx1"/>
                </a:solidFill>
                <a:latin typeface="Century Gothic" panose="020B0502020202020204" pitchFamily="34" charset="0"/>
                <a:cs typeface="Calibri" panose="020F0502020204030204" pitchFamily="34" charset="0"/>
              </a:rPr>
              <a:t>One instrument - multiple products</a:t>
            </a:r>
            <a:endParaRPr lang="en-GB" altLang="en-US" sz="1600" b="1" dirty="0">
              <a:solidFill>
                <a:schemeClr val="tx1"/>
              </a:solidFill>
            </a:endParaRPr>
          </a:p>
          <a:p>
            <a:pPr marL="0" indent="0" eaLnBrk="1" hangingPunct="1">
              <a:spcBef>
                <a:spcPts val="0"/>
              </a:spcBef>
              <a:spcAft>
                <a:spcPts val="600"/>
              </a:spcAft>
              <a:buFont typeface="Arial" panose="020B0604020202020204" pitchFamily="34" charset="0"/>
              <a:buNone/>
            </a:pPr>
            <a:endParaRPr lang="en-GB" sz="1000" b="1" dirty="0">
              <a:solidFill>
                <a:schemeClr val="tx1"/>
              </a:solidFill>
              <a:cs typeface="Calibri" panose="020F0502020204030204" pitchFamily="34" charset="0"/>
            </a:endParaRPr>
          </a:p>
          <a:p>
            <a:pPr marL="0" indent="0" eaLnBrk="1" hangingPunct="1">
              <a:spcBef>
                <a:spcPts val="0"/>
              </a:spcBef>
              <a:spcAft>
                <a:spcPts val="0"/>
              </a:spcAft>
              <a:buFont typeface="Arial" panose="020B0604020202020204" pitchFamily="34" charset="0"/>
              <a:buNone/>
            </a:pPr>
            <a:r>
              <a:rPr lang="en-GB" sz="1600" b="1" dirty="0">
                <a:solidFill>
                  <a:schemeClr val="tx1"/>
                </a:solidFill>
                <a:cs typeface="Calibri" panose="020F0502020204030204" pitchFamily="34" charset="0"/>
              </a:rPr>
              <a:t>Clinically proven</a:t>
            </a:r>
            <a:endParaRPr lang="en-US" sz="1600" dirty="0">
              <a:solidFill>
                <a:schemeClr val="tx1"/>
              </a:solidFill>
              <a:cs typeface="Calibri" panose="020F0502020204030204" pitchFamily="34" charset="0"/>
            </a:endParaRPr>
          </a:p>
          <a:p>
            <a:pPr marL="0" indent="0" eaLnBrk="1" hangingPunct="1">
              <a:spcBef>
                <a:spcPts val="0"/>
              </a:spcBef>
              <a:spcAft>
                <a:spcPts val="0"/>
              </a:spcAft>
              <a:buFont typeface="Arial" panose="020B0604020202020204" pitchFamily="34" charset="0"/>
              <a:buNone/>
            </a:pPr>
            <a:r>
              <a:rPr lang="en-US" sz="1600" dirty="0">
                <a:solidFill>
                  <a:schemeClr val="tx1"/>
                </a:solidFill>
                <a:cs typeface="Calibri" panose="020F0502020204030204" pitchFamily="34" charset="0"/>
              </a:rPr>
              <a:t>Over 15 scientific publications </a:t>
            </a:r>
          </a:p>
          <a:p>
            <a:pPr marL="0" indent="0" eaLnBrk="1" hangingPunct="1">
              <a:spcBef>
                <a:spcPts val="0"/>
              </a:spcBef>
              <a:spcAft>
                <a:spcPts val="600"/>
              </a:spcAft>
              <a:buFont typeface="Arial" panose="020B0604020202020204" pitchFamily="34" charset="0"/>
              <a:buNone/>
            </a:pPr>
            <a:endParaRPr lang="en-GB" sz="1000" b="1" dirty="0">
              <a:solidFill>
                <a:schemeClr val="tx1"/>
              </a:solidFill>
              <a:cs typeface="Calibri" panose="020F0502020204030204" pitchFamily="34" charset="0"/>
            </a:endParaRPr>
          </a:p>
          <a:p>
            <a:pPr marL="0" indent="0" eaLnBrk="1" hangingPunct="1">
              <a:spcBef>
                <a:spcPts val="0"/>
              </a:spcBef>
              <a:spcAft>
                <a:spcPts val="0"/>
              </a:spcAft>
              <a:buNone/>
            </a:pPr>
            <a:r>
              <a:rPr lang="en-GB" sz="1600" b="1" dirty="0">
                <a:solidFill>
                  <a:schemeClr val="tx1"/>
                </a:solidFill>
                <a:cs typeface="Calibri" panose="020F0502020204030204" pitchFamily="34" charset="0"/>
              </a:rPr>
              <a:t>Global regulatory clearances</a:t>
            </a:r>
            <a:endParaRPr lang="en-GB" sz="1600" dirty="0">
              <a:solidFill>
                <a:schemeClr val="tx1"/>
              </a:solidFill>
              <a:cs typeface="Calibri" panose="020F0502020204030204" pitchFamily="34" charset="0"/>
            </a:endParaRPr>
          </a:p>
          <a:p>
            <a:pPr marL="0" indent="0" eaLnBrk="1" hangingPunct="1">
              <a:spcBef>
                <a:spcPts val="0"/>
              </a:spcBef>
              <a:spcAft>
                <a:spcPts val="600"/>
              </a:spcAft>
              <a:buNone/>
            </a:pPr>
            <a:r>
              <a:rPr lang="en-US" sz="1600" dirty="0">
                <a:solidFill>
                  <a:schemeClr val="tx1"/>
                </a:solidFill>
                <a:cs typeface="Calibri" panose="020F0502020204030204" pitchFamily="34" charset="0"/>
              </a:rPr>
              <a:t>FDA, CE Mark, UKCA, TGA</a:t>
            </a:r>
            <a:endParaRPr lang="en-AU" sz="1600" dirty="0">
              <a:solidFill>
                <a:schemeClr val="tx1"/>
              </a:solidFill>
              <a:cs typeface="Calibri" panose="020F0502020204030204" pitchFamily="34" charset="0"/>
            </a:endParaRPr>
          </a:p>
          <a:p>
            <a:pPr marL="0" indent="0" eaLnBrk="1" hangingPunct="1">
              <a:spcBef>
                <a:spcPts val="0"/>
              </a:spcBef>
              <a:spcAft>
                <a:spcPts val="600"/>
              </a:spcAft>
              <a:buFont typeface="Arial" panose="020B0604020202020204" pitchFamily="34" charset="0"/>
              <a:buNone/>
            </a:pPr>
            <a:endParaRPr lang="en-GB" sz="1000" b="1" dirty="0">
              <a:solidFill>
                <a:schemeClr val="tx1"/>
              </a:solidFill>
              <a:cs typeface="Calibri" panose="020F0502020204030204" pitchFamily="34" charset="0"/>
            </a:endParaRPr>
          </a:p>
          <a:p>
            <a:pPr marL="0" indent="0" eaLnBrk="1" hangingPunct="1">
              <a:spcBef>
                <a:spcPts val="0"/>
              </a:spcBef>
              <a:spcAft>
                <a:spcPts val="0"/>
              </a:spcAft>
              <a:buFont typeface="Arial" panose="020B0604020202020204" pitchFamily="34" charset="0"/>
              <a:buNone/>
            </a:pPr>
            <a:r>
              <a:rPr lang="en-GB" sz="1600" b="1" dirty="0">
                <a:solidFill>
                  <a:schemeClr val="tx1"/>
                </a:solidFill>
                <a:cs typeface="Calibri" panose="020F0502020204030204" pitchFamily="34" charset="0"/>
              </a:rPr>
              <a:t>Product launched - </a:t>
            </a:r>
            <a:r>
              <a:rPr lang="en-US" sz="1600" b="1" dirty="0">
                <a:solidFill>
                  <a:schemeClr val="tx1"/>
                </a:solidFill>
                <a:cs typeface="Calibri" panose="020F0502020204030204" pitchFamily="34" charset="0"/>
              </a:rPr>
              <a:t>Global sales </a:t>
            </a:r>
            <a:r>
              <a:rPr lang="en-US" sz="1600" dirty="0">
                <a:solidFill>
                  <a:schemeClr val="tx1"/>
                </a:solidFill>
                <a:cs typeface="Calibri" panose="020F0502020204030204" pitchFamily="34" charset="0"/>
              </a:rPr>
              <a:t> </a:t>
            </a:r>
            <a:r>
              <a:rPr lang="en-AU" altLang="en-US" sz="1600" dirty="0">
                <a:solidFill>
                  <a:schemeClr val="tx1"/>
                </a:solidFill>
                <a:cs typeface="Calibri" panose="020F0502020204030204" pitchFamily="34" charset="0"/>
              </a:rPr>
              <a:t>Australia, Germany, UK</a:t>
            </a:r>
            <a:r>
              <a:rPr lang="en-AU" altLang="en-US" sz="1600" dirty="0">
                <a:solidFill>
                  <a:schemeClr val="tx1"/>
                </a:solidFill>
              </a:rPr>
              <a:t>, US</a:t>
            </a:r>
          </a:p>
          <a:p>
            <a:pPr marL="0" indent="0" eaLnBrk="1" hangingPunct="1">
              <a:spcBef>
                <a:spcPts val="0"/>
              </a:spcBef>
              <a:spcAft>
                <a:spcPts val="600"/>
              </a:spcAft>
              <a:buNone/>
            </a:pPr>
            <a:endParaRPr lang="en-GB" sz="1000" dirty="0">
              <a:solidFill>
                <a:schemeClr val="tx1"/>
              </a:solidFill>
              <a:cs typeface="Calibri" panose="020F0502020204030204" pitchFamily="34" charset="0"/>
            </a:endParaRPr>
          </a:p>
          <a:p>
            <a:pPr marL="0" indent="0" eaLnBrk="1" hangingPunct="1">
              <a:spcBef>
                <a:spcPts val="0"/>
              </a:spcBef>
              <a:spcAft>
                <a:spcPts val="0"/>
              </a:spcAft>
              <a:buNone/>
            </a:pPr>
            <a:r>
              <a:rPr lang="en-GB" sz="1600" b="1" dirty="0">
                <a:solidFill>
                  <a:schemeClr val="tx1"/>
                </a:solidFill>
                <a:cs typeface="Calibri" panose="020F0502020204030204" pitchFamily="34" charset="0"/>
              </a:rPr>
              <a:t>Industry leading Channel Partners</a:t>
            </a:r>
          </a:p>
          <a:p>
            <a:pPr marL="0" indent="0" eaLnBrk="1" hangingPunct="1">
              <a:spcBef>
                <a:spcPts val="0"/>
              </a:spcBef>
              <a:spcAft>
                <a:spcPts val="0"/>
              </a:spcAft>
              <a:buNone/>
            </a:pPr>
            <a:r>
              <a:rPr lang="en-GB" sz="1600" dirty="0">
                <a:solidFill>
                  <a:schemeClr val="tx1"/>
                </a:solidFill>
                <a:cs typeface="Calibri" panose="020F0502020204030204" pitchFamily="34" charset="0"/>
              </a:rPr>
              <a:t>EU: </a:t>
            </a:r>
            <a:r>
              <a:rPr lang="en-US" sz="1600" dirty="0">
                <a:solidFill>
                  <a:schemeClr val="tx1"/>
                </a:solidFill>
                <a:cs typeface="Calibri" panose="020F0502020204030204" pitchFamily="34" charset="0"/>
              </a:rPr>
              <a:t>Beckman Coulter (Jul-20)</a:t>
            </a:r>
          </a:p>
          <a:p>
            <a:pPr marL="0" indent="0" eaLnBrk="1" hangingPunct="1">
              <a:spcBef>
                <a:spcPts val="0"/>
              </a:spcBef>
              <a:spcAft>
                <a:spcPts val="0"/>
              </a:spcAft>
              <a:buNone/>
            </a:pPr>
            <a:r>
              <a:rPr lang="en-US" sz="1600" dirty="0">
                <a:solidFill>
                  <a:schemeClr val="tx1"/>
                </a:solidFill>
                <a:cs typeface="Calibri" panose="020F0502020204030204" pitchFamily="34" charset="0"/>
              </a:rPr>
              <a:t>US: Thermo Fisher Scientific (Sep-21)</a:t>
            </a:r>
          </a:p>
          <a:p>
            <a:pPr marL="0" indent="0" eaLnBrk="1" hangingPunct="1">
              <a:spcBef>
                <a:spcPts val="0"/>
              </a:spcBef>
              <a:spcAft>
                <a:spcPts val="600"/>
              </a:spcAft>
              <a:buNone/>
            </a:pPr>
            <a:endParaRPr lang="en-GB" sz="1400" dirty="0">
              <a:solidFill>
                <a:schemeClr val="tx1"/>
              </a:solidFill>
              <a:cs typeface="Calibri" panose="020F0502020204030204" pitchFamily="34" charset="0"/>
            </a:endParaRPr>
          </a:p>
        </p:txBody>
      </p:sp>
      <p:pic>
        <p:nvPicPr>
          <p:cNvPr id="5" name="Graphic 4" descr="Handshake outline">
            <a:extLst>
              <a:ext uri="{FF2B5EF4-FFF2-40B4-BE49-F238E27FC236}">
                <a16:creationId xmlns:a16="http://schemas.microsoft.com/office/drawing/2014/main" id="{0BA2CF7B-24B5-4EC6-9A7E-24C4A95D21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237" y="4857707"/>
            <a:ext cx="457201" cy="4572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83C0-97C2-421E-BB02-023EFDD30B13}"/>
              </a:ext>
            </a:extLst>
          </p:cNvPr>
          <p:cNvSpPr>
            <a:spLocks noGrp="1"/>
          </p:cNvSpPr>
          <p:nvPr>
            <p:ph type="title"/>
          </p:nvPr>
        </p:nvSpPr>
        <p:spPr/>
        <p:txBody>
          <a:bodyPr/>
          <a:lstStyle/>
          <a:p>
            <a:r>
              <a:rPr lang="en-AU" altLang="en-US" dirty="0"/>
              <a:t>Cutting edge AI technology</a:t>
            </a:r>
            <a:endParaRPr lang="en-AU" dirty="0"/>
          </a:p>
        </p:txBody>
      </p:sp>
      <p:sp>
        <p:nvSpPr>
          <p:cNvPr id="26" name="Content Placeholder 25">
            <a:extLst>
              <a:ext uri="{FF2B5EF4-FFF2-40B4-BE49-F238E27FC236}">
                <a16:creationId xmlns:a16="http://schemas.microsoft.com/office/drawing/2014/main" id="{7B897C2C-CD13-4DB0-B6E0-0B094E45AE17}"/>
              </a:ext>
            </a:extLst>
          </p:cNvPr>
          <p:cNvSpPr>
            <a:spLocks noGrp="1"/>
          </p:cNvSpPr>
          <p:nvPr>
            <p:ph sz="quarter" idx="10"/>
          </p:nvPr>
        </p:nvSpPr>
        <p:spPr>
          <a:xfrm>
            <a:off x="4992920" y="2332181"/>
            <a:ext cx="3729198" cy="3044993"/>
          </a:xfrm>
        </p:spPr>
        <p:txBody>
          <a:bodyPr/>
          <a:lstStyle/>
          <a:p>
            <a:pPr marL="0" indent="0">
              <a:buNone/>
            </a:pPr>
            <a:r>
              <a:rPr lang="en-AU" sz="1600" b="1" dirty="0"/>
              <a:t>Automatic Plate Assessment System (APAS</a:t>
            </a:r>
            <a:r>
              <a:rPr lang="en-AU" sz="1600" b="1" baseline="30000" dirty="0"/>
              <a:t>®</a:t>
            </a:r>
            <a:r>
              <a:rPr lang="en-AU" sz="1600" b="1" dirty="0"/>
              <a:t>)</a:t>
            </a:r>
          </a:p>
          <a:p>
            <a:pPr marL="0" indent="0">
              <a:buNone/>
            </a:pPr>
            <a:endParaRPr lang="en-AU" sz="1000" dirty="0"/>
          </a:p>
          <a:p>
            <a:pPr marL="0" indent="0">
              <a:buNone/>
            </a:pPr>
            <a:r>
              <a:rPr lang="en-AU" sz="1600" b="1" dirty="0"/>
              <a:t>3x Faster than a microbiologist</a:t>
            </a:r>
          </a:p>
          <a:p>
            <a:pPr marL="0" indent="0">
              <a:spcBef>
                <a:spcPts val="0"/>
              </a:spcBef>
              <a:buNone/>
            </a:pPr>
            <a:r>
              <a:rPr lang="en-AU" sz="1600" dirty="0"/>
              <a:t>Able to process over 200 plates/hr</a:t>
            </a:r>
          </a:p>
          <a:p>
            <a:pPr marL="0" indent="0">
              <a:buNone/>
            </a:pPr>
            <a:endParaRPr lang="en-AU" sz="1000" dirty="0"/>
          </a:p>
          <a:p>
            <a:pPr marL="0" indent="0">
              <a:buNone/>
            </a:pPr>
            <a:r>
              <a:rPr lang="en-AU" sz="1600" b="1" dirty="0"/>
              <a:t>Accurate growth detection</a:t>
            </a:r>
          </a:p>
          <a:p>
            <a:pPr marL="0" indent="0">
              <a:spcBef>
                <a:spcPts val="0"/>
              </a:spcBef>
              <a:buNone/>
            </a:pPr>
            <a:r>
              <a:rPr lang="en-AU" sz="1600" dirty="0"/>
              <a:t>Clinically validated performance</a:t>
            </a:r>
          </a:p>
          <a:p>
            <a:pPr marL="0" indent="0">
              <a:buNone/>
            </a:pPr>
            <a:endParaRPr lang="en-AU" sz="1000" dirty="0"/>
          </a:p>
          <a:p>
            <a:pPr marL="0" indent="0">
              <a:buNone/>
            </a:pPr>
            <a:r>
              <a:rPr lang="en-AU" sz="1600" b="1" dirty="0"/>
              <a:t>Efficient use of resources</a:t>
            </a:r>
          </a:p>
          <a:p>
            <a:pPr marL="0" indent="0">
              <a:spcBef>
                <a:spcPts val="0"/>
              </a:spcBef>
              <a:buNone/>
            </a:pPr>
            <a:r>
              <a:rPr lang="en-AU" sz="1600" dirty="0"/>
              <a:t>60-90% plates automatically reported</a:t>
            </a:r>
          </a:p>
        </p:txBody>
      </p:sp>
      <p:sp>
        <p:nvSpPr>
          <p:cNvPr id="27" name="Content Placeholder 26">
            <a:extLst>
              <a:ext uri="{FF2B5EF4-FFF2-40B4-BE49-F238E27FC236}">
                <a16:creationId xmlns:a16="http://schemas.microsoft.com/office/drawing/2014/main" id="{E438F780-E740-46BB-9787-FA67480CB23F}"/>
              </a:ext>
            </a:extLst>
          </p:cNvPr>
          <p:cNvSpPr>
            <a:spLocks noGrp="1"/>
          </p:cNvSpPr>
          <p:nvPr>
            <p:ph sz="quarter" idx="11"/>
          </p:nvPr>
        </p:nvSpPr>
        <p:spPr>
          <a:xfrm>
            <a:off x="0" y="1024395"/>
            <a:ext cx="9144000" cy="553641"/>
          </a:xfrm>
        </p:spPr>
        <p:txBody>
          <a:bodyPr/>
          <a:lstStyle/>
          <a:p>
            <a:r>
              <a:rPr lang="en-AU" b="1" dirty="0"/>
              <a:t>Patent protected </a:t>
            </a:r>
            <a:r>
              <a:rPr lang="en-AU" dirty="0"/>
              <a:t>APAS</a:t>
            </a:r>
            <a:r>
              <a:rPr lang="en-AU" baseline="30000" dirty="0"/>
              <a:t>®</a:t>
            </a:r>
            <a:r>
              <a:rPr lang="en-AU" dirty="0"/>
              <a:t> technology for culture plate reading</a:t>
            </a:r>
          </a:p>
        </p:txBody>
      </p:sp>
      <p:pic>
        <p:nvPicPr>
          <p:cNvPr id="5" name="Graphic 4" descr="Decision chart outline">
            <a:extLst>
              <a:ext uri="{FF2B5EF4-FFF2-40B4-BE49-F238E27FC236}">
                <a16:creationId xmlns:a16="http://schemas.microsoft.com/office/drawing/2014/main" id="{51C87607-84E2-4C13-A435-4266013B2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402030" y="4791146"/>
            <a:ext cx="457200" cy="500332"/>
          </a:xfrm>
          <a:prstGeom prst="rect">
            <a:avLst/>
          </a:prstGeom>
        </p:spPr>
      </p:pic>
      <p:pic>
        <p:nvPicPr>
          <p:cNvPr id="14" name="Picture 6" descr="A picture containing drawing&#10;&#10;Description automatically generated">
            <a:extLst>
              <a:ext uri="{FF2B5EF4-FFF2-40B4-BE49-F238E27FC236}">
                <a16:creationId xmlns:a16="http://schemas.microsoft.com/office/drawing/2014/main" id="{CE85DAFF-7405-4A42-8AA3-DE0C052751BC}"/>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406028" y="2336173"/>
            <a:ext cx="444380" cy="32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1B03408A-9F07-44AD-B093-ECEED0CC70EC}"/>
              </a:ext>
            </a:extLst>
          </p:cNvPr>
          <p:cNvGrpSpPr/>
          <p:nvPr/>
        </p:nvGrpSpPr>
        <p:grpSpPr>
          <a:xfrm>
            <a:off x="421882" y="1985074"/>
            <a:ext cx="3446175" cy="3848531"/>
            <a:chOff x="464013" y="1901097"/>
            <a:chExt cx="3446175" cy="3848531"/>
          </a:xfrm>
        </p:grpSpPr>
        <p:pic>
          <p:nvPicPr>
            <p:cNvPr id="16" name="Picture 15">
              <a:extLst>
                <a:ext uri="{FF2B5EF4-FFF2-40B4-BE49-F238E27FC236}">
                  <a16:creationId xmlns:a16="http://schemas.microsoft.com/office/drawing/2014/main" id="{7117435A-DF83-4C60-A4DA-371667DD3A6C}"/>
                </a:ext>
              </a:extLst>
            </p:cNvPr>
            <p:cNvPicPr>
              <a:picLocks noChangeAspect="1"/>
            </p:cNvPicPr>
            <p:nvPr/>
          </p:nvPicPr>
          <p:blipFill>
            <a:blip r:embed="rId6"/>
            <a:stretch>
              <a:fillRect/>
            </a:stretch>
          </p:blipFill>
          <p:spPr>
            <a:xfrm>
              <a:off x="736095" y="2376351"/>
              <a:ext cx="2924661" cy="2839794"/>
            </a:xfrm>
            <a:prstGeom prst="rect">
              <a:avLst/>
            </a:prstGeom>
          </p:spPr>
        </p:pic>
        <p:sp>
          <p:nvSpPr>
            <p:cNvPr id="17" name="TextBox 21">
              <a:extLst>
                <a:ext uri="{FF2B5EF4-FFF2-40B4-BE49-F238E27FC236}">
                  <a16:creationId xmlns:a16="http://schemas.microsoft.com/office/drawing/2014/main" id="{8F5C2476-5669-4B00-BAD0-0A3F90654CA7}"/>
                </a:ext>
              </a:extLst>
            </p:cNvPr>
            <p:cNvSpPr txBox="1">
              <a:spLocks noChangeArrowheads="1"/>
            </p:cNvSpPr>
            <p:nvPr/>
          </p:nvSpPr>
          <p:spPr bwMode="auto">
            <a:xfrm>
              <a:off x="467582" y="5266701"/>
              <a:ext cx="34426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spcAft>
                  <a:spcPts val="0"/>
                </a:spcAft>
              </a:pPr>
              <a:r>
                <a:rPr lang="en-AU" altLang="en-US" sz="1400" b="1" dirty="0">
                  <a:solidFill>
                    <a:schemeClr val="accent3"/>
                  </a:solidFill>
                </a:rPr>
                <a:t>APAS</a:t>
              </a:r>
              <a:r>
                <a:rPr lang="en-AU" altLang="en-US" sz="1400" b="1" baseline="30000" dirty="0">
                  <a:solidFill>
                    <a:schemeClr val="accent3"/>
                  </a:solidFill>
                </a:rPr>
                <a:t>®</a:t>
              </a:r>
              <a:r>
                <a:rPr lang="en-AU" altLang="en-US" sz="1400" b="1" dirty="0">
                  <a:solidFill>
                    <a:schemeClr val="accent3"/>
                  </a:solidFill>
                </a:rPr>
                <a:t> Instrument</a:t>
              </a:r>
            </a:p>
            <a:p>
              <a:pPr algn="ctr" eaLnBrk="1" hangingPunct="1">
                <a:spcAft>
                  <a:spcPts val="600"/>
                </a:spcAft>
              </a:pPr>
              <a:r>
                <a:rPr lang="en-AU" altLang="en-US" sz="1400" i="1" dirty="0">
                  <a:solidFill>
                    <a:schemeClr val="accent3"/>
                  </a:solidFill>
                </a:rPr>
                <a:t>Automated AI interpretation</a:t>
              </a:r>
            </a:p>
          </p:txBody>
        </p:sp>
        <p:sp>
          <p:nvSpPr>
            <p:cNvPr id="3" name="Rectangle: Rounded Corners 2">
              <a:extLst>
                <a:ext uri="{FF2B5EF4-FFF2-40B4-BE49-F238E27FC236}">
                  <a16:creationId xmlns:a16="http://schemas.microsoft.com/office/drawing/2014/main" id="{DFF067FE-EF44-46B3-8ED0-A571D4387034}"/>
                </a:ext>
              </a:extLst>
            </p:cNvPr>
            <p:cNvSpPr/>
            <p:nvPr/>
          </p:nvSpPr>
          <p:spPr>
            <a:xfrm>
              <a:off x="464013" y="3796248"/>
              <a:ext cx="3446175" cy="1953380"/>
            </a:xfrm>
            <a:prstGeom prst="roundRect">
              <a:avLst>
                <a:gd name="adj" fmla="val 5995"/>
              </a:avLst>
            </a:prstGeom>
            <a:noFill/>
            <a:ln w="190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21">
              <a:extLst>
                <a:ext uri="{FF2B5EF4-FFF2-40B4-BE49-F238E27FC236}">
                  <a16:creationId xmlns:a16="http://schemas.microsoft.com/office/drawing/2014/main" id="{4C0FCC72-C403-4D60-84C3-9C2AFD05C691}"/>
                </a:ext>
              </a:extLst>
            </p:cNvPr>
            <p:cNvSpPr txBox="1">
              <a:spLocks noChangeArrowheads="1"/>
            </p:cNvSpPr>
            <p:nvPr/>
          </p:nvSpPr>
          <p:spPr bwMode="auto">
            <a:xfrm>
              <a:off x="1038524" y="1901097"/>
              <a:ext cx="23085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spcAft>
                  <a:spcPts val="0"/>
                </a:spcAft>
              </a:pPr>
              <a:r>
                <a:rPr lang="en-AU" altLang="en-US" sz="1400" b="1" dirty="0"/>
                <a:t>Microbiologist view</a:t>
              </a:r>
            </a:p>
            <a:p>
              <a:pPr algn="ctr" eaLnBrk="1" hangingPunct="1">
                <a:spcAft>
                  <a:spcPts val="0"/>
                </a:spcAft>
              </a:pPr>
              <a:r>
                <a:rPr lang="en-AU" altLang="en-US" sz="1400" i="1" dirty="0"/>
                <a:t>Manual reading</a:t>
              </a:r>
            </a:p>
          </p:txBody>
        </p:sp>
      </p:grpSp>
      <p:pic>
        <p:nvPicPr>
          <p:cNvPr id="8" name="Graphic 7" descr="Fast Forward outline">
            <a:extLst>
              <a:ext uri="{FF2B5EF4-FFF2-40B4-BE49-F238E27FC236}">
                <a16:creationId xmlns:a16="http://schemas.microsoft.com/office/drawing/2014/main" id="{BFDC6C65-FACB-453F-9CD4-C52DCC6394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0463" y="3109686"/>
            <a:ext cx="500330" cy="457200"/>
          </a:xfrm>
          <a:prstGeom prst="rect">
            <a:avLst/>
          </a:prstGeom>
        </p:spPr>
      </p:pic>
      <p:pic>
        <p:nvPicPr>
          <p:cNvPr id="18" name="Picture 24" descr="A close up of a sign&#10;&#10;Description automatically generated">
            <a:extLst>
              <a:ext uri="{FF2B5EF4-FFF2-40B4-BE49-F238E27FC236}">
                <a16:creationId xmlns:a16="http://schemas.microsoft.com/office/drawing/2014/main" id="{0919019E-8F21-49CC-A960-1E6259AF814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58616" y="3961199"/>
            <a:ext cx="3422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63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6EACBFB-83DE-F641-8A59-F815F49DDADB}"/>
              </a:ext>
            </a:extLst>
          </p:cNvPr>
          <p:cNvSpPr>
            <a:spLocks noGrp="1" noChangeArrowheads="1"/>
          </p:cNvSpPr>
          <p:nvPr>
            <p:ph type="title"/>
          </p:nvPr>
        </p:nvSpPr>
        <p:spPr>
          <a:xfrm>
            <a:off x="425450" y="0"/>
            <a:ext cx="8280400" cy="1023938"/>
          </a:xfrm>
        </p:spPr>
        <p:txBody>
          <a:bodyPr/>
          <a:lstStyle/>
          <a:p>
            <a:pPr>
              <a:lnSpc>
                <a:spcPts val="3025"/>
              </a:lnSpc>
            </a:pPr>
            <a:r>
              <a:rPr lang="en-US" altLang="en-US" dirty="0" err="1"/>
              <a:t>Commercialisation</a:t>
            </a:r>
            <a:r>
              <a:rPr lang="en-US" altLang="en-US" dirty="0"/>
              <a:t> platform delivered</a:t>
            </a:r>
            <a:endParaRPr lang="en-AU" altLang="en-US" dirty="0"/>
          </a:p>
        </p:txBody>
      </p:sp>
      <p:sp>
        <p:nvSpPr>
          <p:cNvPr id="48" name="Content Placeholder 3">
            <a:extLst>
              <a:ext uri="{FF2B5EF4-FFF2-40B4-BE49-F238E27FC236}">
                <a16:creationId xmlns:a16="http://schemas.microsoft.com/office/drawing/2014/main" id="{06CCC059-26DF-4C48-AAC1-B0D7411EDC7E}"/>
              </a:ext>
            </a:extLst>
          </p:cNvPr>
          <p:cNvSpPr txBox="1">
            <a:spLocks noChangeArrowheads="1"/>
          </p:cNvSpPr>
          <p:nvPr/>
        </p:nvSpPr>
        <p:spPr bwMode="auto">
          <a:xfrm>
            <a:off x="0" y="1023938"/>
            <a:ext cx="9144000" cy="554037"/>
          </a:xfrm>
          <a:prstGeom prst="rect">
            <a:avLst/>
          </a:prstGeom>
          <a:solidFill>
            <a:srgbClr val="EDF1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96000" tIns="144000" rIns="396000" bIns="144000" numCol="1" anchor="t" anchorCtr="0" compatLnSpc="1">
            <a:prstTxWarp prst="textNoShape">
              <a:avLst/>
            </a:prstTxWarp>
            <a:spAutoFit/>
          </a:bodyPr>
          <a:lstStyle>
            <a:lvl1pPr marL="0" indent="0" algn="l" rtl="0" fontAlgn="base">
              <a:lnSpc>
                <a:spcPts val="2160"/>
              </a:lnSpc>
              <a:spcBef>
                <a:spcPts val="1000"/>
              </a:spcBef>
              <a:spcAft>
                <a:spcPct val="0"/>
              </a:spcAft>
              <a:buFont typeface="Arial" panose="020B0604020202020204" pitchFamily="34" charset="0"/>
              <a:buNone/>
              <a:defRPr sz="1800" kern="1200">
                <a:solidFill>
                  <a:schemeClr val="accent2"/>
                </a:solidFill>
                <a:latin typeface="Century Gothic" panose="020B0502020202020204" pitchFamily="34"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accent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ts val="2163"/>
              </a:lnSpc>
            </a:pPr>
            <a:r>
              <a:rPr lang="en-US" altLang="en-US" b="1" dirty="0"/>
              <a:t>Clinically</a:t>
            </a:r>
            <a:r>
              <a:rPr lang="en-US" altLang="en-US" dirty="0"/>
              <a:t> Proven – </a:t>
            </a:r>
            <a:r>
              <a:rPr lang="en-US" altLang="en-US" b="1" dirty="0"/>
              <a:t>Regulatory</a:t>
            </a:r>
            <a:r>
              <a:rPr lang="en-US" altLang="en-US" dirty="0"/>
              <a:t> Cleared – </a:t>
            </a:r>
            <a:r>
              <a:rPr lang="en-US" altLang="en-US" b="1" dirty="0"/>
              <a:t>Channel partners </a:t>
            </a:r>
            <a:r>
              <a:rPr lang="en-US" altLang="en-US" dirty="0"/>
              <a:t>in place</a:t>
            </a:r>
          </a:p>
        </p:txBody>
      </p:sp>
      <p:pic>
        <p:nvPicPr>
          <p:cNvPr id="14" name="Picture 13" descr="BEC A Logo RB RGB.png">
            <a:extLst>
              <a:ext uri="{FF2B5EF4-FFF2-40B4-BE49-F238E27FC236}">
                <a16:creationId xmlns:a16="http://schemas.microsoft.com/office/drawing/2014/main" id="{9AD0BFB9-8083-452D-BCA0-A7EA809BD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5351" y="1876352"/>
            <a:ext cx="1816737" cy="815605"/>
          </a:xfrm>
          <a:prstGeom prst="rect">
            <a:avLst/>
          </a:prstGeom>
        </p:spPr>
      </p:pic>
      <p:sp>
        <p:nvSpPr>
          <p:cNvPr id="32" name="TextBox 34">
            <a:extLst>
              <a:ext uri="{FF2B5EF4-FFF2-40B4-BE49-F238E27FC236}">
                <a16:creationId xmlns:a16="http://schemas.microsoft.com/office/drawing/2014/main" id="{1D94CFD4-407B-4E11-8C2E-E4272A2EA58A}"/>
              </a:ext>
            </a:extLst>
          </p:cNvPr>
          <p:cNvSpPr txBox="1">
            <a:spLocks noChangeArrowheads="1"/>
          </p:cNvSpPr>
          <p:nvPr/>
        </p:nvSpPr>
        <p:spPr bwMode="auto">
          <a:xfrm>
            <a:off x="405332" y="3501420"/>
            <a:ext cx="846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2016</a:t>
            </a:r>
          </a:p>
        </p:txBody>
      </p:sp>
      <p:sp>
        <p:nvSpPr>
          <p:cNvPr id="33" name="TextBox 37">
            <a:extLst>
              <a:ext uri="{FF2B5EF4-FFF2-40B4-BE49-F238E27FC236}">
                <a16:creationId xmlns:a16="http://schemas.microsoft.com/office/drawing/2014/main" id="{AC300418-C608-4FD1-B1EE-9FC3748E0824}"/>
              </a:ext>
            </a:extLst>
          </p:cNvPr>
          <p:cNvSpPr txBox="1">
            <a:spLocks noChangeArrowheads="1"/>
          </p:cNvSpPr>
          <p:nvPr/>
        </p:nvSpPr>
        <p:spPr bwMode="auto">
          <a:xfrm>
            <a:off x="4403383" y="3497992"/>
            <a:ext cx="846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2019</a:t>
            </a:r>
          </a:p>
        </p:txBody>
      </p:sp>
      <p:cxnSp>
        <p:nvCxnSpPr>
          <p:cNvPr id="35" name="Straight Arrow Connector 34">
            <a:extLst>
              <a:ext uri="{FF2B5EF4-FFF2-40B4-BE49-F238E27FC236}">
                <a16:creationId xmlns:a16="http://schemas.microsoft.com/office/drawing/2014/main" id="{DD3B94B7-F7A2-4FA6-8961-C8182A5A24E6}"/>
              </a:ext>
            </a:extLst>
          </p:cNvPr>
          <p:cNvCxnSpPr>
            <a:cxnSpLocks/>
          </p:cNvCxnSpPr>
          <p:nvPr/>
        </p:nvCxnSpPr>
        <p:spPr>
          <a:xfrm>
            <a:off x="405332" y="3781315"/>
            <a:ext cx="8150225" cy="0"/>
          </a:xfrm>
          <a:prstGeom prst="straightConnector1">
            <a:avLst/>
          </a:prstGeom>
          <a:ln w="12700">
            <a:solidFill>
              <a:srgbClr val="999999"/>
            </a:solidFill>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45" name="TextBox 37">
            <a:extLst>
              <a:ext uri="{FF2B5EF4-FFF2-40B4-BE49-F238E27FC236}">
                <a16:creationId xmlns:a16="http://schemas.microsoft.com/office/drawing/2014/main" id="{6229BEC5-B519-4D84-9B04-D3222EF9D750}"/>
              </a:ext>
            </a:extLst>
          </p:cNvPr>
          <p:cNvSpPr txBox="1">
            <a:spLocks noChangeArrowheads="1"/>
          </p:cNvSpPr>
          <p:nvPr/>
        </p:nvSpPr>
        <p:spPr bwMode="auto">
          <a:xfrm>
            <a:off x="6461152" y="3497992"/>
            <a:ext cx="846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2020-21</a:t>
            </a:r>
          </a:p>
        </p:txBody>
      </p:sp>
      <p:pic>
        <p:nvPicPr>
          <p:cNvPr id="1026" name="Picture 2" descr="APAS Independence is FDA cleared">
            <a:extLst>
              <a:ext uri="{FF2B5EF4-FFF2-40B4-BE49-F238E27FC236}">
                <a16:creationId xmlns:a16="http://schemas.microsoft.com/office/drawing/2014/main" id="{F144F6D3-780B-4E2B-881A-0F354689F6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61" t="2819" r="2531" b="67595"/>
          <a:stretch/>
        </p:blipFill>
        <p:spPr bwMode="auto">
          <a:xfrm>
            <a:off x="4403383" y="2145352"/>
            <a:ext cx="1158026" cy="1147945"/>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383C434-F753-4004-ADA1-5C7725EC9B41}"/>
              </a:ext>
            </a:extLst>
          </p:cNvPr>
          <p:cNvPicPr>
            <a:picLocks noChangeAspect="1"/>
          </p:cNvPicPr>
          <p:nvPr/>
        </p:nvPicPr>
        <p:blipFill>
          <a:blip r:embed="rId5"/>
          <a:stretch>
            <a:fillRect/>
          </a:stretch>
        </p:blipFill>
        <p:spPr>
          <a:xfrm>
            <a:off x="2287558" y="2142670"/>
            <a:ext cx="1523734" cy="1147470"/>
          </a:xfrm>
          <a:prstGeom prst="rect">
            <a:avLst/>
          </a:prstGeom>
        </p:spPr>
      </p:pic>
      <p:sp>
        <p:nvSpPr>
          <p:cNvPr id="29" name="TextBox 36">
            <a:extLst>
              <a:ext uri="{FF2B5EF4-FFF2-40B4-BE49-F238E27FC236}">
                <a16:creationId xmlns:a16="http://schemas.microsoft.com/office/drawing/2014/main" id="{7D00689C-11C8-4915-BC70-769B28510F42}"/>
              </a:ext>
            </a:extLst>
          </p:cNvPr>
          <p:cNvSpPr txBox="1">
            <a:spLocks noChangeArrowheads="1"/>
          </p:cNvSpPr>
          <p:nvPr/>
        </p:nvSpPr>
        <p:spPr bwMode="auto">
          <a:xfrm>
            <a:off x="391426" y="3923968"/>
            <a:ext cx="169137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Technology validated</a:t>
            </a:r>
          </a:p>
          <a:p>
            <a:pPr eaLnBrk="1" hangingPunct="1">
              <a:spcAft>
                <a:spcPts val="600"/>
              </a:spcAft>
            </a:pPr>
            <a:r>
              <a:rPr lang="en-US" altLang="en-US" sz="1200" dirty="0">
                <a:solidFill>
                  <a:schemeClr val="accent2"/>
                </a:solidFill>
                <a:cs typeface="Calibri" panose="020F0502020204030204" pitchFamily="34" charset="0"/>
              </a:rPr>
              <a:t>FDA Clearance for APAS</a:t>
            </a:r>
            <a:r>
              <a:rPr lang="en-US" altLang="en-US" sz="1200" baseline="30000" dirty="0">
                <a:solidFill>
                  <a:schemeClr val="accent2"/>
                </a:solidFill>
                <a:cs typeface="Calibri" panose="020F0502020204030204" pitchFamily="34" charset="0"/>
              </a:rPr>
              <a:t>®</a:t>
            </a:r>
            <a:r>
              <a:rPr lang="en-US" altLang="en-US" sz="1200" dirty="0">
                <a:solidFill>
                  <a:schemeClr val="accent2"/>
                </a:solidFill>
                <a:cs typeface="Calibri" panose="020F0502020204030204" pitchFamily="34" charset="0"/>
              </a:rPr>
              <a:t> Compact device</a:t>
            </a:r>
          </a:p>
        </p:txBody>
      </p:sp>
      <p:sp>
        <p:nvSpPr>
          <p:cNvPr id="20" name="TextBox 34">
            <a:extLst>
              <a:ext uri="{FF2B5EF4-FFF2-40B4-BE49-F238E27FC236}">
                <a16:creationId xmlns:a16="http://schemas.microsoft.com/office/drawing/2014/main" id="{5640344E-DDAE-4071-8682-B60BC5D94857}"/>
              </a:ext>
            </a:extLst>
          </p:cNvPr>
          <p:cNvSpPr txBox="1">
            <a:spLocks noChangeArrowheads="1"/>
          </p:cNvSpPr>
          <p:nvPr/>
        </p:nvSpPr>
        <p:spPr bwMode="auto">
          <a:xfrm>
            <a:off x="2287558" y="3501420"/>
            <a:ext cx="846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2018</a:t>
            </a:r>
          </a:p>
        </p:txBody>
      </p:sp>
      <p:sp>
        <p:nvSpPr>
          <p:cNvPr id="21" name="TextBox 36">
            <a:extLst>
              <a:ext uri="{FF2B5EF4-FFF2-40B4-BE49-F238E27FC236}">
                <a16:creationId xmlns:a16="http://schemas.microsoft.com/office/drawing/2014/main" id="{69D5D2B5-C1D9-453B-ADB7-1FC804084955}"/>
              </a:ext>
            </a:extLst>
          </p:cNvPr>
          <p:cNvSpPr txBox="1">
            <a:spLocks noChangeArrowheads="1"/>
          </p:cNvSpPr>
          <p:nvPr/>
        </p:nvSpPr>
        <p:spPr bwMode="auto">
          <a:xfrm>
            <a:off x="2287558" y="3923613"/>
            <a:ext cx="183740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Platform technology</a:t>
            </a:r>
          </a:p>
          <a:p>
            <a:pPr eaLnBrk="1" hangingPunct="1">
              <a:spcAft>
                <a:spcPts val="600"/>
              </a:spcAft>
            </a:pPr>
            <a:r>
              <a:rPr lang="en-US" altLang="en-US" sz="1200" dirty="0">
                <a:solidFill>
                  <a:schemeClr val="accent2"/>
                </a:solidFill>
                <a:cs typeface="Calibri" panose="020F0502020204030204" pitchFamily="34" charset="0"/>
              </a:rPr>
              <a:t>High throughput device for culture plate reading</a:t>
            </a:r>
          </a:p>
          <a:p>
            <a:pPr eaLnBrk="1" hangingPunct="1">
              <a:spcAft>
                <a:spcPts val="600"/>
              </a:spcAft>
            </a:pPr>
            <a:r>
              <a:rPr lang="en-US" altLang="en-US" sz="1200" dirty="0">
                <a:solidFill>
                  <a:schemeClr val="accent2"/>
                </a:solidFill>
                <a:cs typeface="Calibri" panose="020F0502020204030204" pitchFamily="34" charset="0"/>
              </a:rPr>
              <a:t>Global KOLs established</a:t>
            </a:r>
          </a:p>
          <a:p>
            <a:pPr eaLnBrk="1" hangingPunct="1">
              <a:spcAft>
                <a:spcPts val="600"/>
              </a:spcAft>
            </a:pPr>
            <a:r>
              <a:rPr lang="en-US" altLang="en-US" sz="1200" dirty="0">
                <a:solidFill>
                  <a:schemeClr val="accent2"/>
                </a:solidFill>
                <a:cs typeface="Calibri" panose="020F0502020204030204" pitchFamily="34" charset="0"/>
              </a:rPr>
              <a:t>First Australian sale</a:t>
            </a:r>
          </a:p>
        </p:txBody>
      </p:sp>
      <p:sp>
        <p:nvSpPr>
          <p:cNvPr id="22" name="TextBox 36">
            <a:extLst>
              <a:ext uri="{FF2B5EF4-FFF2-40B4-BE49-F238E27FC236}">
                <a16:creationId xmlns:a16="http://schemas.microsoft.com/office/drawing/2014/main" id="{E34FA6A8-109F-4922-8CAD-670F6442A8FD}"/>
              </a:ext>
            </a:extLst>
          </p:cNvPr>
          <p:cNvSpPr txBox="1">
            <a:spLocks noChangeArrowheads="1"/>
          </p:cNvSpPr>
          <p:nvPr/>
        </p:nvSpPr>
        <p:spPr bwMode="auto">
          <a:xfrm>
            <a:off x="4381962" y="3923968"/>
            <a:ext cx="1837408"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Global product launch</a:t>
            </a:r>
          </a:p>
          <a:p>
            <a:pPr eaLnBrk="1" hangingPunct="1">
              <a:spcAft>
                <a:spcPts val="600"/>
              </a:spcAft>
            </a:pPr>
            <a:r>
              <a:rPr lang="en-US" altLang="en-US" sz="1200" dirty="0">
                <a:solidFill>
                  <a:schemeClr val="accent2"/>
                </a:solidFill>
                <a:cs typeface="Calibri" panose="020F0502020204030204" pitchFamily="34" charset="0"/>
              </a:rPr>
              <a:t>FDA Clearance - US</a:t>
            </a:r>
          </a:p>
          <a:p>
            <a:pPr eaLnBrk="1" hangingPunct="1">
              <a:spcAft>
                <a:spcPts val="600"/>
              </a:spcAft>
            </a:pPr>
            <a:r>
              <a:rPr lang="en-US" altLang="en-US" sz="1200" dirty="0">
                <a:solidFill>
                  <a:schemeClr val="accent2"/>
                </a:solidFill>
                <a:cs typeface="Calibri" panose="020F0502020204030204" pitchFamily="34" charset="0"/>
              </a:rPr>
              <a:t>CE Mark - EU</a:t>
            </a:r>
          </a:p>
          <a:p>
            <a:pPr eaLnBrk="1" hangingPunct="1">
              <a:spcAft>
                <a:spcPts val="600"/>
              </a:spcAft>
            </a:pPr>
            <a:r>
              <a:rPr lang="en-US" altLang="en-US" sz="1200" dirty="0">
                <a:solidFill>
                  <a:schemeClr val="accent2"/>
                </a:solidFill>
                <a:cs typeface="Calibri" panose="020F0502020204030204" pitchFamily="34" charset="0"/>
              </a:rPr>
              <a:t>First overseas sale</a:t>
            </a:r>
            <a:endParaRPr lang="en-US" altLang="en-US" sz="1200" dirty="0">
              <a:solidFill>
                <a:schemeClr val="accent2"/>
              </a:solidFill>
              <a:highlight>
                <a:srgbClr val="FFFF00"/>
              </a:highlight>
              <a:cs typeface="Calibri" panose="020F0502020204030204" pitchFamily="34" charset="0"/>
            </a:endParaRPr>
          </a:p>
        </p:txBody>
      </p:sp>
      <p:sp>
        <p:nvSpPr>
          <p:cNvPr id="23" name="TextBox 36">
            <a:extLst>
              <a:ext uri="{FF2B5EF4-FFF2-40B4-BE49-F238E27FC236}">
                <a16:creationId xmlns:a16="http://schemas.microsoft.com/office/drawing/2014/main" id="{C19E4FD1-7140-4C6D-8F4D-28308C137D03}"/>
              </a:ext>
            </a:extLst>
          </p:cNvPr>
          <p:cNvSpPr txBox="1">
            <a:spLocks noChangeArrowheads="1"/>
          </p:cNvSpPr>
          <p:nvPr/>
        </p:nvSpPr>
        <p:spPr bwMode="auto">
          <a:xfrm>
            <a:off x="6461152" y="3923968"/>
            <a:ext cx="229142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US" altLang="en-US" sz="1200" b="1" dirty="0">
                <a:solidFill>
                  <a:schemeClr val="accent2"/>
                </a:solidFill>
                <a:cs typeface="Calibri" panose="020F0502020204030204" pitchFamily="34" charset="0"/>
              </a:rPr>
              <a:t>Growing Adoption</a:t>
            </a:r>
          </a:p>
          <a:p>
            <a:pPr eaLnBrk="1" hangingPunct="1">
              <a:spcAft>
                <a:spcPts val="600"/>
              </a:spcAft>
            </a:pPr>
            <a:r>
              <a:rPr lang="en-US" altLang="en-US" sz="1200" dirty="0">
                <a:solidFill>
                  <a:schemeClr val="accent2"/>
                </a:solidFill>
                <a:cs typeface="Calibri" panose="020F0502020204030204" pitchFamily="34" charset="0"/>
              </a:rPr>
              <a:t>Channel partners appointed </a:t>
            </a:r>
          </a:p>
          <a:p>
            <a:pPr marL="171450" indent="-171450" eaLnBrk="1" hangingPunct="1">
              <a:spcAft>
                <a:spcPts val="600"/>
              </a:spcAft>
              <a:buFont typeface="Arial" panose="020B0604020202020204" pitchFamily="34" charset="0"/>
              <a:buChar char="•"/>
            </a:pPr>
            <a:r>
              <a:rPr lang="en-US" altLang="en-US" sz="1200" dirty="0">
                <a:solidFill>
                  <a:schemeClr val="accent2"/>
                </a:solidFill>
                <a:cs typeface="Calibri" panose="020F0502020204030204" pitchFamily="34" charset="0"/>
              </a:rPr>
              <a:t>Beckman Coulter, Inc</a:t>
            </a:r>
          </a:p>
          <a:p>
            <a:pPr marL="171450" indent="-171450" eaLnBrk="1" hangingPunct="1">
              <a:spcAft>
                <a:spcPts val="600"/>
              </a:spcAft>
              <a:buFont typeface="Arial" panose="020B0604020202020204" pitchFamily="34" charset="0"/>
              <a:buChar char="•"/>
            </a:pPr>
            <a:r>
              <a:rPr lang="en-US" altLang="en-US" sz="1200" dirty="0">
                <a:solidFill>
                  <a:schemeClr val="accent2"/>
                </a:solidFill>
                <a:cs typeface="Calibri" panose="020F0502020204030204" pitchFamily="34" charset="0"/>
              </a:rPr>
              <a:t>Thermo Fisher Scientific, Inc </a:t>
            </a:r>
          </a:p>
          <a:p>
            <a:pPr eaLnBrk="1" hangingPunct="1">
              <a:spcAft>
                <a:spcPts val="600"/>
              </a:spcAft>
            </a:pPr>
            <a:r>
              <a:rPr lang="en-US" altLang="en-US" sz="1200" dirty="0">
                <a:solidFill>
                  <a:schemeClr val="accent2"/>
                </a:solidFill>
                <a:cs typeface="Calibri" panose="020F0502020204030204" pitchFamily="34" charset="0"/>
              </a:rPr>
              <a:t>Early adopter sales - US, DE, UK</a:t>
            </a:r>
          </a:p>
        </p:txBody>
      </p:sp>
      <p:pic>
        <p:nvPicPr>
          <p:cNvPr id="5" name="Picture 4" descr="A picture containing indoor, kitchen appliance&#10;&#10;Description automatically generated">
            <a:extLst>
              <a:ext uri="{FF2B5EF4-FFF2-40B4-BE49-F238E27FC236}">
                <a16:creationId xmlns:a16="http://schemas.microsoft.com/office/drawing/2014/main" id="{5C426161-61BA-4004-B43E-EA729E2DBAA0}"/>
              </a:ext>
            </a:extLst>
          </p:cNvPr>
          <p:cNvPicPr>
            <a:picLocks noChangeAspect="1"/>
          </p:cNvPicPr>
          <p:nvPr/>
        </p:nvPicPr>
        <p:blipFill>
          <a:blip r:embed="rId6"/>
          <a:stretch>
            <a:fillRect/>
          </a:stretch>
        </p:blipFill>
        <p:spPr>
          <a:xfrm>
            <a:off x="352194" y="2026784"/>
            <a:ext cx="925132" cy="1261880"/>
          </a:xfrm>
          <a:prstGeom prst="rect">
            <a:avLst/>
          </a:prstGeom>
        </p:spPr>
      </p:pic>
      <p:pic>
        <p:nvPicPr>
          <p:cNvPr id="19" name="Picture 2">
            <a:extLst>
              <a:ext uri="{FF2B5EF4-FFF2-40B4-BE49-F238E27FC236}">
                <a16:creationId xmlns:a16="http://schemas.microsoft.com/office/drawing/2014/main" id="{F0242E5E-1574-45AC-89D3-232AECE5F64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52336" y="2741544"/>
            <a:ext cx="2094404" cy="47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8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9">
            <a:extLst>
              <a:ext uri="{FF2B5EF4-FFF2-40B4-BE49-F238E27FC236}">
                <a16:creationId xmlns:a16="http://schemas.microsoft.com/office/drawing/2014/main" id="{B48FA192-D303-4E8F-A9E3-402E746866A6}"/>
              </a:ext>
            </a:extLst>
          </p:cNvPr>
          <p:cNvPicPr>
            <a:picLocks noChangeAspect="1"/>
          </p:cNvPicPr>
          <p:nvPr/>
        </p:nvPicPr>
        <p:blipFill rotWithShape="1">
          <a:blip r:embed="rId3"/>
          <a:srcRect l="9027" t="4103" b="26625"/>
          <a:stretch/>
        </p:blipFill>
        <p:spPr bwMode="auto">
          <a:xfrm>
            <a:off x="205532" y="1845189"/>
            <a:ext cx="8876162" cy="369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Title 3">
            <a:extLst>
              <a:ext uri="{FF2B5EF4-FFF2-40B4-BE49-F238E27FC236}">
                <a16:creationId xmlns:a16="http://schemas.microsoft.com/office/drawing/2014/main" id="{476DAFAE-E574-8446-BFA9-DD09B7478A4D}"/>
              </a:ext>
            </a:extLst>
          </p:cNvPr>
          <p:cNvSpPr>
            <a:spLocks noGrp="1" noChangeArrowheads="1"/>
          </p:cNvSpPr>
          <p:nvPr>
            <p:ph type="title"/>
          </p:nvPr>
        </p:nvSpPr>
        <p:spPr>
          <a:xfrm>
            <a:off x="431800" y="0"/>
            <a:ext cx="8280400" cy="1023938"/>
          </a:xfrm>
        </p:spPr>
        <p:txBody>
          <a:bodyPr/>
          <a:lstStyle/>
          <a:p>
            <a:pPr>
              <a:lnSpc>
                <a:spcPts val="3025"/>
              </a:lnSpc>
            </a:pPr>
            <a:r>
              <a:rPr lang="en-AU" altLang="en-US" dirty="0"/>
              <a:t>Global market opportunity</a:t>
            </a:r>
            <a:endParaRPr lang="en-US" altLang="en-US" dirty="0"/>
          </a:p>
        </p:txBody>
      </p:sp>
      <p:sp>
        <p:nvSpPr>
          <p:cNvPr id="30722" name="Title 7">
            <a:extLst>
              <a:ext uri="{FF2B5EF4-FFF2-40B4-BE49-F238E27FC236}">
                <a16:creationId xmlns:a16="http://schemas.microsoft.com/office/drawing/2014/main" id="{ADDF40CE-9230-4041-9B05-91F1D1DC8EE4}"/>
              </a:ext>
            </a:extLst>
          </p:cNvPr>
          <p:cNvSpPr txBox="1">
            <a:spLocks noChangeArrowheads="1"/>
          </p:cNvSpPr>
          <p:nvPr/>
        </p:nvSpPr>
        <p:spPr bwMode="auto">
          <a:xfrm>
            <a:off x="0" y="1033720"/>
            <a:ext cx="9144000" cy="567811"/>
          </a:xfrm>
          <a:prstGeom prst="rect">
            <a:avLst/>
          </a:prstGeom>
          <a:solidFill>
            <a:srgbClr val="EDF1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6000" tIns="144000" rIns="396000" bIns="144000"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AU" altLang="en-US" dirty="0">
                <a:solidFill>
                  <a:schemeClr val="accent2"/>
                </a:solidFill>
                <a:cs typeface="Calibri" panose="020F0502020204030204" pitchFamily="34" charset="0"/>
              </a:rPr>
              <a:t>Addressable launch market: &gt;2,000 laboratories or US$1bn</a:t>
            </a:r>
            <a:endParaRPr lang="en-AU" altLang="en-US" b="1" dirty="0">
              <a:solidFill>
                <a:schemeClr val="accent2"/>
              </a:solidFill>
              <a:highlight>
                <a:srgbClr val="FF0000"/>
              </a:highlight>
              <a:cs typeface="Calibri" panose="020F0502020204030204" pitchFamily="34" charset="0"/>
            </a:endParaRPr>
          </a:p>
        </p:txBody>
      </p:sp>
      <p:sp>
        <p:nvSpPr>
          <p:cNvPr id="17" name="Rounded Rectangle 16">
            <a:extLst>
              <a:ext uri="{FF2B5EF4-FFF2-40B4-BE49-F238E27FC236}">
                <a16:creationId xmlns:a16="http://schemas.microsoft.com/office/drawing/2014/main" id="{A711F4FE-079B-7F46-8233-43E19F7ACE14}"/>
              </a:ext>
            </a:extLst>
          </p:cNvPr>
          <p:cNvSpPr/>
          <p:nvPr/>
        </p:nvSpPr>
        <p:spPr>
          <a:xfrm>
            <a:off x="5439103" y="4550228"/>
            <a:ext cx="3363811" cy="1229789"/>
          </a:xfrm>
          <a:prstGeom prst="roundRect">
            <a:avLst>
              <a:gd name="adj" fmla="val 5179"/>
            </a:avLst>
          </a:prstGeom>
          <a:noFill/>
          <a:ln w="190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300"/>
              </a:spcAft>
            </a:pPr>
            <a:r>
              <a:rPr lang="en-US" altLang="en-US" sz="1400" b="1" dirty="0">
                <a:solidFill>
                  <a:schemeClr val="accent3">
                    <a:lumMod val="75000"/>
                  </a:schemeClr>
                </a:solidFill>
              </a:rPr>
              <a:t>Australia (HQ)</a:t>
            </a:r>
          </a:p>
          <a:p>
            <a:pPr eaLnBrk="1" hangingPunct="1">
              <a:spcAft>
                <a:spcPts val="300"/>
              </a:spcAft>
            </a:pPr>
            <a:r>
              <a:rPr lang="en-AU" altLang="en-US" sz="1200" dirty="0">
                <a:solidFill>
                  <a:schemeClr val="tx1"/>
                </a:solidFill>
              </a:rPr>
              <a:t>50 Labs or US$25m in TAM</a:t>
            </a:r>
            <a:endParaRPr lang="en-AU" altLang="en-US" sz="1200" b="1" dirty="0">
              <a:solidFill>
                <a:schemeClr val="tx1"/>
              </a:solidFill>
            </a:endParaRPr>
          </a:p>
          <a:p>
            <a:pPr eaLnBrk="1" hangingPunct="1">
              <a:spcAft>
                <a:spcPts val="300"/>
              </a:spcAft>
            </a:pPr>
            <a:r>
              <a:rPr lang="en-AU" altLang="en-US" sz="1200" b="1" dirty="0">
                <a:solidFill>
                  <a:schemeClr val="tx1"/>
                </a:solidFill>
              </a:rPr>
              <a:t>Direct Sales</a:t>
            </a:r>
          </a:p>
          <a:p>
            <a:pPr eaLnBrk="1" hangingPunct="1">
              <a:spcAft>
                <a:spcPts val="300"/>
              </a:spcAft>
            </a:pPr>
            <a:r>
              <a:rPr lang="en-AU" altLang="en-US" sz="1200" b="1" dirty="0">
                <a:solidFill>
                  <a:schemeClr val="tx1"/>
                </a:solidFill>
              </a:rPr>
              <a:t>Sales: St Vincent’s Hospital</a:t>
            </a:r>
            <a:endParaRPr lang="en-US" sz="1200" b="1" dirty="0">
              <a:solidFill>
                <a:schemeClr val="tx1"/>
              </a:solidFill>
            </a:endParaRPr>
          </a:p>
        </p:txBody>
      </p:sp>
      <p:sp>
        <p:nvSpPr>
          <p:cNvPr id="20" name="Rounded Rectangle 19">
            <a:extLst>
              <a:ext uri="{FF2B5EF4-FFF2-40B4-BE49-F238E27FC236}">
                <a16:creationId xmlns:a16="http://schemas.microsoft.com/office/drawing/2014/main" id="{80D1A107-DA84-6743-AFBF-4A5AF561333C}"/>
              </a:ext>
            </a:extLst>
          </p:cNvPr>
          <p:cNvSpPr/>
          <p:nvPr/>
        </p:nvSpPr>
        <p:spPr>
          <a:xfrm>
            <a:off x="3939271" y="1917923"/>
            <a:ext cx="2998706" cy="2501677"/>
          </a:xfrm>
          <a:prstGeom prst="roundRect">
            <a:avLst>
              <a:gd name="adj" fmla="val 5179"/>
            </a:avLst>
          </a:prstGeom>
          <a:noFill/>
          <a:ln w="190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eaLnBrk="1" hangingPunct="1">
              <a:spcAft>
                <a:spcPts val="300"/>
              </a:spcAft>
            </a:pPr>
            <a:r>
              <a:rPr lang="en-US" altLang="en-US" sz="1400" b="1" dirty="0">
                <a:solidFill>
                  <a:schemeClr val="accent3">
                    <a:lumMod val="75000"/>
                  </a:schemeClr>
                </a:solidFill>
              </a:rPr>
              <a:t>EU: UK, Germany and France</a:t>
            </a:r>
          </a:p>
          <a:p>
            <a:pPr eaLnBrk="1" hangingPunct="1">
              <a:spcAft>
                <a:spcPts val="300"/>
              </a:spcAft>
            </a:pPr>
            <a:r>
              <a:rPr lang="en-AU" altLang="en-US" sz="1200" dirty="0">
                <a:solidFill>
                  <a:schemeClr val="tx1"/>
                </a:solidFill>
              </a:rPr>
              <a:t>500 Labs or US$0.22bn</a:t>
            </a:r>
          </a:p>
          <a:p>
            <a:pPr eaLnBrk="1" hangingPunct="1">
              <a:spcAft>
                <a:spcPts val="300"/>
              </a:spcAft>
            </a:pPr>
            <a:r>
              <a:rPr lang="en-AU" altLang="en-US" sz="1200" b="1" dirty="0">
                <a:solidFill>
                  <a:schemeClr val="tx1"/>
                </a:solidFill>
              </a:rPr>
              <a:t>Beckman Coulter: Marketing Partner</a:t>
            </a:r>
            <a:endParaRPr lang="en-AU" altLang="en-US" sz="1200" dirty="0">
              <a:solidFill>
                <a:schemeClr val="tx1"/>
              </a:solidFill>
              <a:highlight>
                <a:srgbClr val="FFFF00"/>
              </a:highlight>
            </a:endParaRPr>
          </a:p>
          <a:p>
            <a:pPr defTabSz="314325" eaLnBrk="1" hangingPunct="1">
              <a:spcAft>
                <a:spcPts val="300"/>
              </a:spcAft>
            </a:pPr>
            <a:r>
              <a:rPr lang="en-AU" altLang="en-US" sz="1200" b="1" dirty="0">
                <a:solidFill>
                  <a:schemeClr val="tx1"/>
                </a:solidFill>
              </a:rPr>
              <a:t>Sales:	</a:t>
            </a:r>
            <a:r>
              <a:rPr lang="en-AU" altLang="en-US" sz="1200" b="1" dirty="0" err="1">
                <a:solidFill>
                  <a:schemeClr val="tx1"/>
                </a:solidFill>
              </a:rPr>
              <a:t>Labor</a:t>
            </a:r>
            <a:r>
              <a:rPr lang="en-AU" altLang="en-US" sz="1200" b="1" dirty="0">
                <a:solidFill>
                  <a:schemeClr val="tx1"/>
                </a:solidFill>
              </a:rPr>
              <a:t> Dr Wisplinghoff, DE</a:t>
            </a:r>
          </a:p>
          <a:p>
            <a:pPr marL="450850" defTabSz="314325" eaLnBrk="1" hangingPunct="1">
              <a:spcAft>
                <a:spcPts val="300"/>
              </a:spcAft>
            </a:pPr>
            <a:r>
              <a:rPr lang="en-AU" altLang="en-US" sz="1200" b="1" dirty="0">
                <a:solidFill>
                  <a:schemeClr val="tx1"/>
                </a:solidFill>
              </a:rPr>
              <a:t>	Limbach Group, DE</a:t>
            </a:r>
          </a:p>
          <a:p>
            <a:pPr marL="450850" defTabSz="314325" eaLnBrk="1" hangingPunct="1">
              <a:spcAft>
                <a:spcPts val="300"/>
              </a:spcAft>
            </a:pPr>
            <a:r>
              <a:rPr lang="en-AU" altLang="en-US" sz="1200" b="1" dirty="0">
                <a:solidFill>
                  <a:schemeClr val="tx1"/>
                </a:solidFill>
              </a:rPr>
              <a:t>	HSL, Sonic Group (2), UK</a:t>
            </a:r>
          </a:p>
        </p:txBody>
      </p:sp>
      <p:sp>
        <p:nvSpPr>
          <p:cNvPr id="31" name="Rounded Rectangle 30">
            <a:extLst>
              <a:ext uri="{FF2B5EF4-FFF2-40B4-BE49-F238E27FC236}">
                <a16:creationId xmlns:a16="http://schemas.microsoft.com/office/drawing/2014/main" id="{E730D965-774D-FD4E-BE3C-8E59769F4405}"/>
              </a:ext>
            </a:extLst>
          </p:cNvPr>
          <p:cNvSpPr/>
          <p:nvPr/>
        </p:nvSpPr>
        <p:spPr>
          <a:xfrm>
            <a:off x="294856" y="1917923"/>
            <a:ext cx="2998706" cy="2501677"/>
          </a:xfrm>
          <a:prstGeom prst="roundRect">
            <a:avLst>
              <a:gd name="adj" fmla="val 5179"/>
            </a:avLst>
          </a:prstGeom>
          <a:noFill/>
          <a:ln w="190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eaLnBrk="1" hangingPunct="1">
              <a:spcAft>
                <a:spcPts val="300"/>
              </a:spcAft>
            </a:pPr>
            <a:r>
              <a:rPr lang="en-US" altLang="en-US" sz="1400" b="1" dirty="0">
                <a:solidFill>
                  <a:schemeClr val="accent3">
                    <a:lumMod val="75000"/>
                  </a:schemeClr>
                </a:solidFill>
              </a:rPr>
              <a:t>USA</a:t>
            </a:r>
            <a:endParaRPr lang="en-US" altLang="en-US" sz="1200" b="1" dirty="0">
              <a:solidFill>
                <a:schemeClr val="accent3">
                  <a:lumMod val="75000"/>
                </a:schemeClr>
              </a:solidFill>
            </a:endParaRPr>
          </a:p>
          <a:p>
            <a:pPr eaLnBrk="1" hangingPunct="1">
              <a:spcAft>
                <a:spcPts val="300"/>
              </a:spcAft>
            </a:pPr>
            <a:r>
              <a:rPr lang="en-AU" altLang="en-US" sz="1200" dirty="0">
                <a:solidFill>
                  <a:schemeClr val="tx1"/>
                </a:solidFill>
              </a:rPr>
              <a:t>&gt;1,500 Labs  or US$0.68bn in TAM</a:t>
            </a:r>
          </a:p>
          <a:p>
            <a:pPr eaLnBrk="1" hangingPunct="1">
              <a:spcAft>
                <a:spcPts val="300"/>
              </a:spcAft>
            </a:pPr>
            <a:r>
              <a:rPr lang="en-AU" altLang="en-US" sz="1200" b="1" dirty="0">
                <a:solidFill>
                  <a:schemeClr val="tx1"/>
                </a:solidFill>
              </a:rPr>
              <a:t>Thermo Fisher: Exclusive Distributor</a:t>
            </a:r>
          </a:p>
          <a:p>
            <a:pPr eaLnBrk="1" hangingPunct="1">
              <a:spcAft>
                <a:spcPts val="300"/>
              </a:spcAft>
            </a:pPr>
            <a:r>
              <a:rPr lang="en-AU" altLang="en-US" sz="1200" b="1" dirty="0">
                <a:solidFill>
                  <a:schemeClr val="tx1"/>
                </a:solidFill>
              </a:rPr>
              <a:t>Sales: </a:t>
            </a:r>
            <a:r>
              <a:rPr lang="en-AU" altLang="en-US" sz="1200" b="1" dirty="0" err="1">
                <a:solidFill>
                  <a:schemeClr val="tx1"/>
                </a:solidFill>
              </a:rPr>
              <a:t>Hennepin</a:t>
            </a:r>
            <a:r>
              <a:rPr lang="en-AU" altLang="en-US" sz="1200" b="1" dirty="0">
                <a:solidFill>
                  <a:schemeClr val="tx1"/>
                </a:solidFill>
              </a:rPr>
              <a:t> Health, MN</a:t>
            </a:r>
          </a:p>
        </p:txBody>
      </p:sp>
      <p:sp>
        <p:nvSpPr>
          <p:cNvPr id="30736" name="TextBox 21">
            <a:extLst>
              <a:ext uri="{FF2B5EF4-FFF2-40B4-BE49-F238E27FC236}">
                <a16:creationId xmlns:a16="http://schemas.microsoft.com/office/drawing/2014/main" id="{ABC90541-DE86-D043-A6F5-B1BAEEE3BE86}"/>
              </a:ext>
            </a:extLst>
          </p:cNvPr>
          <p:cNvSpPr txBox="1">
            <a:spLocks noChangeArrowheads="1"/>
          </p:cNvSpPr>
          <p:nvPr/>
        </p:nvSpPr>
        <p:spPr bwMode="auto">
          <a:xfrm>
            <a:off x="7136465" y="6136260"/>
            <a:ext cx="1833563" cy="153888"/>
          </a:xfrm>
          <a:prstGeom prst="rect">
            <a:avLst/>
          </a:prstGeom>
          <a:noFill/>
          <a:ln>
            <a:noFill/>
          </a:ln>
        </p:spPr>
        <p:txBody>
          <a:bodyPr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600"/>
              </a:spcAft>
            </a:pPr>
            <a:r>
              <a:rPr lang="en-AU" altLang="en-US" sz="1000" i="1" dirty="0">
                <a:solidFill>
                  <a:schemeClr val="accent2"/>
                </a:solidFill>
              </a:rPr>
              <a:t>APAS Independence Sales</a:t>
            </a:r>
          </a:p>
        </p:txBody>
      </p:sp>
      <p:pic>
        <p:nvPicPr>
          <p:cNvPr id="41" name="Picture 40" descr="BEC A Logo RB RGB.png">
            <a:extLst>
              <a:ext uri="{FF2B5EF4-FFF2-40B4-BE49-F238E27FC236}">
                <a16:creationId xmlns:a16="http://schemas.microsoft.com/office/drawing/2014/main" id="{4B6379F2-ADBB-47E5-8C1F-494F6220F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623" y="2458756"/>
            <a:ext cx="1084331" cy="486799"/>
          </a:xfrm>
          <a:prstGeom prst="rect">
            <a:avLst/>
          </a:prstGeom>
        </p:spPr>
      </p:pic>
      <p:pic>
        <p:nvPicPr>
          <p:cNvPr id="42" name="Picture 6" descr="A picture containing drawing&#10;&#10;Description automatically generated">
            <a:extLst>
              <a:ext uri="{FF2B5EF4-FFF2-40B4-BE49-F238E27FC236}">
                <a16:creationId xmlns:a16="http://schemas.microsoft.com/office/drawing/2014/main" id="{0DD8774E-8B99-4CFF-A9BB-E4616CBDE2DC}"/>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a:ext>
            </a:extLst>
          </a:blip>
          <a:srcRect/>
          <a:stretch>
            <a:fillRect/>
          </a:stretch>
        </p:blipFill>
        <p:spPr bwMode="auto">
          <a:xfrm>
            <a:off x="1807259" y="2746826"/>
            <a:ext cx="1940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A picture containing drawing&#10;&#10;Description automatically generated">
            <a:extLst>
              <a:ext uri="{FF2B5EF4-FFF2-40B4-BE49-F238E27FC236}">
                <a16:creationId xmlns:a16="http://schemas.microsoft.com/office/drawing/2014/main" id="{41C906C0-F5AB-48F5-B60B-4F83F1C7B10E}"/>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a:ext>
            </a:extLst>
          </a:blip>
          <a:srcRect/>
          <a:stretch>
            <a:fillRect/>
          </a:stretch>
        </p:blipFill>
        <p:spPr bwMode="auto">
          <a:xfrm>
            <a:off x="8259428" y="5299835"/>
            <a:ext cx="1940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descr="A picture containing drawing&#10;&#10;Description automatically generated">
            <a:extLst>
              <a:ext uri="{FF2B5EF4-FFF2-40B4-BE49-F238E27FC236}">
                <a16:creationId xmlns:a16="http://schemas.microsoft.com/office/drawing/2014/main" id="{B6ACFA03-5A33-4ADA-BFA6-688F59E7DF1E}"/>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a:ext>
            </a:extLst>
          </a:blip>
          <a:srcRect/>
          <a:stretch>
            <a:fillRect/>
          </a:stretch>
        </p:blipFill>
        <p:spPr bwMode="auto">
          <a:xfrm>
            <a:off x="4397714" y="2524745"/>
            <a:ext cx="1940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A picture containing drawing&#10;&#10;Description automatically generated">
            <a:extLst>
              <a:ext uri="{FF2B5EF4-FFF2-40B4-BE49-F238E27FC236}">
                <a16:creationId xmlns:a16="http://schemas.microsoft.com/office/drawing/2014/main" id="{D82FB5C0-6AB5-49AB-ADBA-14CD9B62B390}"/>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a:ext>
            </a:extLst>
          </a:blip>
          <a:srcRect/>
          <a:stretch>
            <a:fillRect/>
          </a:stretch>
        </p:blipFill>
        <p:spPr bwMode="auto">
          <a:xfrm>
            <a:off x="4565850" y="2552459"/>
            <a:ext cx="1940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A picture containing drawing&#10;&#10;Description automatically generated">
            <a:extLst>
              <a:ext uri="{FF2B5EF4-FFF2-40B4-BE49-F238E27FC236}">
                <a16:creationId xmlns:a16="http://schemas.microsoft.com/office/drawing/2014/main" id="{75C0EC4B-7C88-4271-8F55-FD85C6A0EDAE}"/>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a:ext>
            </a:extLst>
          </a:blip>
          <a:srcRect/>
          <a:stretch>
            <a:fillRect/>
          </a:stretch>
        </p:blipFill>
        <p:spPr bwMode="auto">
          <a:xfrm>
            <a:off x="6875462" y="6136260"/>
            <a:ext cx="1940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A picture containing drawing&#10;&#10;Description automatically generated">
            <a:extLst>
              <a:ext uri="{FF2B5EF4-FFF2-40B4-BE49-F238E27FC236}">
                <a16:creationId xmlns:a16="http://schemas.microsoft.com/office/drawing/2014/main" id="{6D67356A-9329-46F0-92EC-235CA558E43D}"/>
              </a:ext>
            </a:extLst>
          </p:cNvPr>
          <p:cNvPicPr>
            <a:picLocks noChangeAspect="1" noChangeArrowheads="1"/>
          </p:cNvPicPr>
          <p:nvPr/>
        </p:nvPicPr>
        <p:blipFill>
          <a:blip r:embed="rId5" cstate="hqprint">
            <a:biLevel thresh="75000"/>
            <a:extLst>
              <a:ext uri="{28A0092B-C50C-407E-A947-70E740481C1C}">
                <a14:useLocalDpi xmlns:a14="http://schemas.microsoft.com/office/drawing/2010/main"/>
              </a:ext>
            </a:extLst>
          </a:blip>
          <a:srcRect/>
          <a:stretch>
            <a:fillRect/>
          </a:stretch>
        </p:blipFill>
        <p:spPr bwMode="auto">
          <a:xfrm>
            <a:off x="4166573" y="2458756"/>
            <a:ext cx="1940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1366D50C-BD54-4D15-B188-DE1E7A34B10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72696" y="2927247"/>
            <a:ext cx="1059273" cy="2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4DE3590E-3C9B-43D6-A3AF-00D62D6C0EA9}"/>
              </a:ext>
            </a:extLst>
          </p:cNvPr>
          <p:cNvGrpSpPr/>
          <p:nvPr/>
        </p:nvGrpSpPr>
        <p:grpSpPr>
          <a:xfrm>
            <a:off x="435967" y="5680537"/>
            <a:ext cx="3158037" cy="369332"/>
            <a:chOff x="405057" y="5680537"/>
            <a:chExt cx="3158037" cy="369332"/>
          </a:xfrm>
        </p:grpSpPr>
        <p:sp>
          <p:nvSpPr>
            <p:cNvPr id="26" name="Rectangle 10">
              <a:extLst>
                <a:ext uri="{FF2B5EF4-FFF2-40B4-BE49-F238E27FC236}">
                  <a16:creationId xmlns:a16="http://schemas.microsoft.com/office/drawing/2014/main" id="{D487B2DC-DE6F-4657-BA52-8318D7BD1964}"/>
                </a:ext>
              </a:extLst>
            </p:cNvPr>
            <p:cNvSpPr>
              <a:spLocks noChangeArrowheads="1"/>
            </p:cNvSpPr>
            <p:nvPr/>
          </p:nvSpPr>
          <p:spPr bwMode="auto">
            <a:xfrm>
              <a:off x="1850801" y="5680537"/>
              <a:ext cx="1712293" cy="369332"/>
            </a:xfrm>
            <a:prstGeom prst="rect">
              <a:avLst/>
            </a:prstGeom>
            <a:solidFill>
              <a:schemeClr val="bg1"/>
            </a:solidFill>
            <a:ln>
              <a:noFill/>
            </a:ln>
          </p:spPr>
          <p:txBody>
            <a:bodyPr wrap="squar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spcAft>
                  <a:spcPts val="0"/>
                </a:spcAft>
              </a:pPr>
              <a:r>
                <a:rPr lang="en-AU" altLang="en-US" sz="1200" b="1" dirty="0"/>
                <a:t>50:50 Joint Venture</a:t>
              </a:r>
            </a:p>
            <a:p>
              <a:pPr eaLnBrk="1" hangingPunct="1">
                <a:spcAft>
                  <a:spcPts val="0"/>
                </a:spcAft>
              </a:pPr>
              <a:r>
                <a:rPr lang="en-AU" altLang="en-US" sz="1200" dirty="0"/>
                <a:t>Profits shared equally</a:t>
              </a:r>
            </a:p>
          </p:txBody>
        </p:sp>
        <p:pic>
          <p:nvPicPr>
            <p:cNvPr id="27" name="Picture 23" descr="A picture containing guitar&#10;&#10;Description automatically generated">
              <a:extLst>
                <a:ext uri="{FF2B5EF4-FFF2-40B4-BE49-F238E27FC236}">
                  <a16:creationId xmlns:a16="http://schemas.microsoft.com/office/drawing/2014/main" id="{1083C988-3B44-4321-B85F-64A19D4CDA7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405057" y="5680537"/>
              <a:ext cx="1348703" cy="363538"/>
            </a:xfrm>
            <a:prstGeom prst="rect">
              <a:avLst/>
            </a:prstGeom>
            <a:solidFill>
              <a:schemeClr val="bg1"/>
            </a:solidFill>
            <a:ln>
              <a:noFill/>
            </a:ln>
          </p:spPr>
        </p:pic>
      </p:grpSp>
    </p:spTree>
    <p:extLst>
      <p:ext uri="{BB962C8B-B14F-4D97-AF65-F5344CB8AC3E}">
        <p14:creationId xmlns:p14="http://schemas.microsoft.com/office/powerpoint/2010/main" val="167992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2146-CD1E-4697-8523-7A6E6D53B444}"/>
              </a:ext>
            </a:extLst>
          </p:cNvPr>
          <p:cNvSpPr>
            <a:spLocks noGrp="1"/>
          </p:cNvSpPr>
          <p:nvPr>
            <p:ph type="title"/>
          </p:nvPr>
        </p:nvSpPr>
        <p:spPr/>
        <p:txBody>
          <a:bodyPr/>
          <a:lstStyle/>
          <a:p>
            <a:r>
              <a:rPr lang="en-AU" dirty="0"/>
              <a:t>Commercial partnerships to scale - US and EU</a:t>
            </a:r>
          </a:p>
        </p:txBody>
      </p:sp>
      <p:sp>
        <p:nvSpPr>
          <p:cNvPr id="6" name="Content Placeholder 5">
            <a:extLst>
              <a:ext uri="{FF2B5EF4-FFF2-40B4-BE49-F238E27FC236}">
                <a16:creationId xmlns:a16="http://schemas.microsoft.com/office/drawing/2014/main" id="{AB022B84-264D-485F-A747-863B9488ACB9}"/>
              </a:ext>
            </a:extLst>
          </p:cNvPr>
          <p:cNvSpPr>
            <a:spLocks noGrp="1"/>
          </p:cNvSpPr>
          <p:nvPr>
            <p:ph sz="quarter" idx="11"/>
          </p:nvPr>
        </p:nvSpPr>
        <p:spPr/>
        <p:txBody>
          <a:bodyPr/>
          <a:lstStyle/>
          <a:p>
            <a:r>
              <a:rPr lang="en-US" dirty="0"/>
              <a:t>Sales partnerships with global leaders for two largest markets</a:t>
            </a:r>
            <a:endParaRPr lang="en-AU" dirty="0"/>
          </a:p>
        </p:txBody>
      </p:sp>
      <p:pic>
        <p:nvPicPr>
          <p:cNvPr id="4" name="Picture 3" descr="BEC A Logo RB RGB.png">
            <a:extLst>
              <a:ext uri="{FF2B5EF4-FFF2-40B4-BE49-F238E27FC236}">
                <a16:creationId xmlns:a16="http://schemas.microsoft.com/office/drawing/2014/main" id="{066FB788-38EC-4D24-9889-086B0F1961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8874" y="3029544"/>
            <a:ext cx="1911369" cy="858089"/>
          </a:xfrm>
          <a:prstGeom prst="rect">
            <a:avLst/>
          </a:prstGeom>
        </p:spPr>
      </p:pic>
      <p:pic>
        <p:nvPicPr>
          <p:cNvPr id="5" name="Picture 2">
            <a:extLst>
              <a:ext uri="{FF2B5EF4-FFF2-40B4-BE49-F238E27FC236}">
                <a16:creationId xmlns:a16="http://schemas.microsoft.com/office/drawing/2014/main" id="{DF4D61A2-498C-4B13-A3D9-34A7D91F7F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8914" y="3310924"/>
            <a:ext cx="2086769" cy="46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B82DE72-FC91-4D45-ABEC-55E56820922B}"/>
              </a:ext>
            </a:extLst>
          </p:cNvPr>
          <p:cNvSpPr txBox="1"/>
          <p:nvPr/>
        </p:nvSpPr>
        <p:spPr>
          <a:xfrm>
            <a:off x="6668032" y="6133409"/>
            <a:ext cx="2037416" cy="246221"/>
          </a:xfrm>
          <a:prstGeom prst="rect">
            <a:avLst/>
          </a:prstGeom>
          <a:solidFill>
            <a:schemeClr val="bg1"/>
          </a:solidFill>
        </p:spPr>
        <p:txBody>
          <a:bodyPr wrap="none" lIns="0" tIns="0" rIns="0" bIns="0" rtlCol="0">
            <a:spAutoFit/>
          </a:bodyPr>
          <a:lstStyle/>
          <a:p>
            <a:pPr algn="r"/>
            <a:r>
              <a:rPr lang="en-US" sz="800" i="1" dirty="0">
                <a:solidFill>
                  <a:schemeClr val="accent2"/>
                </a:solidFill>
                <a:cs typeface="Calibri" panose="020F0502020204030204" pitchFamily="34" charset="0"/>
              </a:rPr>
              <a:t>1. Figures from 2020 Annual Reports</a:t>
            </a:r>
            <a:endParaRPr lang="en-US" sz="800" i="1" dirty="0">
              <a:solidFill>
                <a:schemeClr val="accent2"/>
              </a:solidFill>
              <a:latin typeface="Century Gothic" panose="020B0502020202020204" pitchFamily="34" charset="0"/>
              <a:cs typeface="Calibri" panose="020F0502020204030204" pitchFamily="34" charset="0"/>
            </a:endParaRPr>
          </a:p>
          <a:p>
            <a:pPr algn="r"/>
            <a:r>
              <a:rPr lang="en-US" sz="800" i="1" dirty="0">
                <a:solidFill>
                  <a:schemeClr val="accent2"/>
                </a:solidFill>
                <a:cs typeface="Calibri" panose="020F0502020204030204" pitchFamily="34" charset="0"/>
              </a:rPr>
              <a:t>2. </a:t>
            </a:r>
            <a:r>
              <a:rPr lang="en-US" sz="800" i="1" dirty="0" err="1">
                <a:solidFill>
                  <a:schemeClr val="accent2"/>
                </a:solidFill>
                <a:latin typeface="Century Gothic" panose="020B0502020202020204" pitchFamily="34" charset="0"/>
                <a:cs typeface="Calibri" panose="020F0502020204030204" pitchFamily="34" charset="0"/>
              </a:rPr>
              <a:t>Remel</a:t>
            </a:r>
            <a:r>
              <a:rPr lang="en-US" sz="800" i="1" dirty="0">
                <a:solidFill>
                  <a:schemeClr val="accent2"/>
                </a:solidFill>
                <a:latin typeface="Century Gothic" panose="020B0502020202020204" pitchFamily="34" charset="0"/>
                <a:cs typeface="Calibri" panose="020F0502020204030204" pitchFamily="34" charset="0"/>
              </a:rPr>
              <a:t> = Thermo Fisher US Media Brand</a:t>
            </a:r>
          </a:p>
        </p:txBody>
      </p:sp>
      <p:pic>
        <p:nvPicPr>
          <p:cNvPr id="16" name="Picture 15">
            <a:extLst>
              <a:ext uri="{FF2B5EF4-FFF2-40B4-BE49-F238E27FC236}">
                <a16:creationId xmlns:a16="http://schemas.microsoft.com/office/drawing/2014/main" id="{F6F39FE9-BD32-4391-BF99-17D3FF08D92A}"/>
              </a:ext>
            </a:extLst>
          </p:cNvPr>
          <p:cNvPicPr>
            <a:picLocks noChangeAspect="1"/>
          </p:cNvPicPr>
          <p:nvPr/>
        </p:nvPicPr>
        <p:blipFill rotWithShape="1">
          <a:blip r:embed="rId5"/>
          <a:srcRect l="10368" t="3009" r="10731" b="2615"/>
          <a:stretch/>
        </p:blipFill>
        <p:spPr>
          <a:xfrm>
            <a:off x="663530" y="4294045"/>
            <a:ext cx="1110768" cy="1112624"/>
          </a:xfrm>
          <a:prstGeom prst="ellipse">
            <a:avLst/>
          </a:prstGeom>
        </p:spPr>
      </p:pic>
      <p:pic>
        <p:nvPicPr>
          <p:cNvPr id="20" name="Picture 19">
            <a:extLst>
              <a:ext uri="{FF2B5EF4-FFF2-40B4-BE49-F238E27FC236}">
                <a16:creationId xmlns:a16="http://schemas.microsoft.com/office/drawing/2014/main" id="{424B99B3-EA3D-467B-A167-7667CA9297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42" t="4249" r="14778" b="806"/>
          <a:stretch/>
        </p:blipFill>
        <p:spPr>
          <a:xfrm>
            <a:off x="5107938" y="3967047"/>
            <a:ext cx="1263409" cy="1521956"/>
          </a:xfrm>
          <a:prstGeom prst="roundRect">
            <a:avLst>
              <a:gd name="adj" fmla="val 8594"/>
            </a:avLst>
          </a:prstGeom>
          <a:solidFill>
            <a:srgbClr val="FFFFFF">
              <a:shade val="85000"/>
            </a:srgbClr>
          </a:solidFill>
          <a:ln>
            <a:noFill/>
          </a:ln>
          <a:effectLst/>
        </p:spPr>
      </p:pic>
      <p:pic>
        <p:nvPicPr>
          <p:cNvPr id="21" name="Group 1">
            <a:extLst>
              <a:ext uri="{FF2B5EF4-FFF2-40B4-BE49-F238E27FC236}">
                <a16:creationId xmlns:a16="http://schemas.microsoft.com/office/drawing/2014/main" id="{699F76E9-D9F3-42C4-B92A-54AFB73ED321}"/>
              </a:ext>
            </a:extLst>
          </p:cNvPr>
          <p:cNvPicPr>
            <a:picLocks noChangeArrowheads="1"/>
          </p:cNvPicPr>
          <p:nvPr/>
        </p:nvPicPr>
        <p:blipFill rotWithShape="1">
          <a:blip r:embed="rId7">
            <a:extLst>
              <a:ext uri="{28A0092B-C50C-407E-A947-70E740481C1C}">
                <a14:useLocalDpi xmlns:a14="http://schemas.microsoft.com/office/drawing/2010/main" val="0"/>
              </a:ext>
            </a:extLst>
          </a:blip>
          <a:srcRect l="-3125" t="-4111" r="55978" b="-4688"/>
          <a:stretch/>
        </p:blipFill>
        <p:spPr bwMode="auto">
          <a:xfrm>
            <a:off x="7064701" y="3709821"/>
            <a:ext cx="964336" cy="1423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indoor, white&#10;&#10;Description automatically generated">
            <a:extLst>
              <a:ext uri="{FF2B5EF4-FFF2-40B4-BE49-F238E27FC236}">
                <a16:creationId xmlns:a16="http://schemas.microsoft.com/office/drawing/2014/main" id="{D717C744-24FC-4532-B430-34283234BD59}"/>
              </a:ext>
            </a:extLst>
          </p:cNvPr>
          <p:cNvPicPr>
            <a:picLocks noChangeAspect="1"/>
          </p:cNvPicPr>
          <p:nvPr/>
        </p:nvPicPr>
        <p:blipFill>
          <a:blip r:embed="rId8"/>
          <a:stretch>
            <a:fillRect/>
          </a:stretch>
        </p:blipFill>
        <p:spPr>
          <a:xfrm>
            <a:off x="5861140" y="4338048"/>
            <a:ext cx="1846839" cy="1398527"/>
          </a:xfrm>
          <a:prstGeom prst="rect">
            <a:avLst/>
          </a:prstGeom>
        </p:spPr>
      </p:pic>
      <p:pic>
        <p:nvPicPr>
          <p:cNvPr id="23" name="Group 1">
            <a:extLst>
              <a:ext uri="{FF2B5EF4-FFF2-40B4-BE49-F238E27FC236}">
                <a16:creationId xmlns:a16="http://schemas.microsoft.com/office/drawing/2014/main" id="{A07363D8-8CE5-4B0A-9EF4-74F9475CFD2E}"/>
              </a:ext>
            </a:extLst>
          </p:cNvPr>
          <p:cNvPicPr>
            <a:picLocks noChangeArrowheads="1"/>
          </p:cNvPicPr>
          <p:nvPr/>
        </p:nvPicPr>
        <p:blipFill rotWithShape="1">
          <a:blip r:embed="rId7">
            <a:extLst>
              <a:ext uri="{28A0092B-C50C-407E-A947-70E740481C1C}">
                <a14:useLocalDpi xmlns:a14="http://schemas.microsoft.com/office/drawing/2010/main" val="0"/>
              </a:ext>
            </a:extLst>
          </a:blip>
          <a:srcRect l="69613" t="-4111" r="-2388" b="-4688"/>
          <a:stretch/>
        </p:blipFill>
        <p:spPr bwMode="auto">
          <a:xfrm>
            <a:off x="7829476" y="4148582"/>
            <a:ext cx="670383" cy="142313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47B9F5A-D774-486D-B9E6-653A113A3C4E}"/>
              </a:ext>
            </a:extLst>
          </p:cNvPr>
          <p:cNvSpPr txBox="1"/>
          <p:nvPr/>
        </p:nvSpPr>
        <p:spPr>
          <a:xfrm>
            <a:off x="331295" y="1736315"/>
            <a:ext cx="4266827" cy="1308050"/>
          </a:xfrm>
          <a:prstGeom prst="rect">
            <a:avLst/>
          </a:prstGeom>
          <a:noFill/>
        </p:spPr>
        <p:txBody>
          <a:bodyPr wrap="square">
            <a:spAutoFit/>
          </a:bodyPr>
          <a:lstStyle/>
          <a:p>
            <a:pPr>
              <a:spcAft>
                <a:spcPts val="600"/>
              </a:spcAft>
            </a:pPr>
            <a:r>
              <a:rPr lang="en-GB" sz="1800" b="1" dirty="0"/>
              <a:t>United States</a:t>
            </a:r>
            <a:endParaRPr lang="en-GB" b="1" dirty="0"/>
          </a:p>
          <a:p>
            <a:pPr marL="285750" indent="-285750">
              <a:buFont typeface="Arial" panose="020B0604020202020204" pitchFamily="34" charset="0"/>
              <a:buChar char="•"/>
            </a:pPr>
            <a:r>
              <a:rPr lang="en-GB" sz="1400" dirty="0"/>
              <a:t>Exclusive Distribution + Service &amp; Support</a:t>
            </a:r>
          </a:p>
          <a:p>
            <a:pPr marL="285750" indent="-285750">
              <a:buFont typeface="Arial" panose="020B0604020202020204" pitchFamily="34" charset="0"/>
              <a:buChar char="•"/>
            </a:pPr>
            <a:r>
              <a:rPr lang="en-GB" sz="1400" dirty="0"/>
              <a:t>North America Sales: ~US$20bn (2020)</a:t>
            </a:r>
            <a:r>
              <a:rPr lang="en-GB" sz="1400" baseline="30000" dirty="0"/>
              <a:t>1</a:t>
            </a:r>
          </a:p>
          <a:p>
            <a:pPr marL="285750" indent="-285750">
              <a:buFont typeface="Arial" panose="020B0604020202020204" pitchFamily="34" charset="0"/>
              <a:buChar char="•"/>
            </a:pPr>
            <a:r>
              <a:rPr lang="en-US" sz="1400" dirty="0"/>
              <a:t>Market leader in media for microbiology</a:t>
            </a:r>
          </a:p>
          <a:p>
            <a:pPr marL="285750" indent="-285750">
              <a:buFont typeface="Arial" panose="020B0604020202020204" pitchFamily="34" charset="0"/>
              <a:buChar char="•"/>
            </a:pPr>
            <a:r>
              <a:rPr lang="en-US" sz="1400" dirty="0"/>
              <a:t>Strategy to bundle APAS</a:t>
            </a:r>
            <a:r>
              <a:rPr lang="en-US" sz="1400" baseline="30000" dirty="0"/>
              <a:t>®</a:t>
            </a:r>
            <a:r>
              <a:rPr lang="en-US" sz="1400" dirty="0"/>
              <a:t> and consumables</a:t>
            </a:r>
          </a:p>
        </p:txBody>
      </p:sp>
      <p:sp>
        <p:nvSpPr>
          <p:cNvPr id="24" name="TextBox 23">
            <a:extLst>
              <a:ext uri="{FF2B5EF4-FFF2-40B4-BE49-F238E27FC236}">
                <a16:creationId xmlns:a16="http://schemas.microsoft.com/office/drawing/2014/main" id="{E3963348-D105-4332-B524-80C3229C9787}"/>
              </a:ext>
            </a:extLst>
          </p:cNvPr>
          <p:cNvSpPr txBox="1"/>
          <p:nvPr/>
        </p:nvSpPr>
        <p:spPr>
          <a:xfrm>
            <a:off x="4780408" y="1725171"/>
            <a:ext cx="4190586" cy="1308050"/>
          </a:xfrm>
          <a:prstGeom prst="rect">
            <a:avLst/>
          </a:prstGeom>
          <a:noFill/>
        </p:spPr>
        <p:txBody>
          <a:bodyPr wrap="square">
            <a:spAutoFit/>
          </a:bodyPr>
          <a:lstStyle/>
          <a:p>
            <a:pPr>
              <a:spcAft>
                <a:spcPts val="600"/>
              </a:spcAft>
            </a:pPr>
            <a:r>
              <a:rPr lang="en-GB" sz="1800" b="1" dirty="0"/>
              <a:t>Europe (France, Germany, UK)</a:t>
            </a:r>
            <a:endParaRPr lang="en-GB" sz="2800" b="1" dirty="0"/>
          </a:p>
          <a:p>
            <a:pPr marL="285750" indent="-285750">
              <a:buFont typeface="Arial" panose="020B0604020202020204" pitchFamily="34" charset="0"/>
              <a:buChar char="•"/>
            </a:pPr>
            <a:r>
              <a:rPr lang="en-GB" sz="1400" dirty="0"/>
              <a:t>3-year Marketing Agent Agreement</a:t>
            </a:r>
          </a:p>
          <a:p>
            <a:pPr marL="285750" indent="-285750">
              <a:buFont typeface="Arial" panose="020B0604020202020204" pitchFamily="34" charset="0"/>
              <a:buChar char="•"/>
            </a:pPr>
            <a:r>
              <a:rPr lang="en-US" sz="1400" dirty="0"/>
              <a:t>Diagnostics Revenue: US$7.4bn (2020)</a:t>
            </a:r>
            <a:r>
              <a:rPr lang="en-US" sz="1400" baseline="30000" dirty="0"/>
              <a:t>1</a:t>
            </a:r>
          </a:p>
          <a:p>
            <a:pPr marL="285750" indent="-285750">
              <a:buFont typeface="Arial" panose="020B0604020202020204" pitchFamily="34" charset="0"/>
              <a:buChar char="•"/>
            </a:pPr>
            <a:r>
              <a:rPr lang="en-US" sz="1400" dirty="0"/>
              <a:t>APAS</a:t>
            </a:r>
            <a:r>
              <a:rPr lang="en-US" sz="1400" baseline="30000" dirty="0"/>
              <a:t>®</a:t>
            </a:r>
            <a:r>
              <a:rPr lang="en-US" sz="1400" dirty="0"/>
              <a:t> completes modular automation solution</a:t>
            </a:r>
            <a:endParaRPr lang="en-GB" sz="1800" b="1" dirty="0"/>
          </a:p>
        </p:txBody>
      </p:sp>
      <p:sp>
        <p:nvSpPr>
          <p:cNvPr id="17" name="Arrow: Right 16">
            <a:extLst>
              <a:ext uri="{FF2B5EF4-FFF2-40B4-BE49-F238E27FC236}">
                <a16:creationId xmlns:a16="http://schemas.microsoft.com/office/drawing/2014/main" id="{B384A11F-4834-43F9-976C-B8D917B2C0AF}"/>
              </a:ext>
            </a:extLst>
          </p:cNvPr>
          <p:cNvSpPr/>
          <p:nvPr/>
        </p:nvSpPr>
        <p:spPr>
          <a:xfrm>
            <a:off x="2025895" y="4663635"/>
            <a:ext cx="276525" cy="373444"/>
          </a:xfrm>
          <a:prstGeom prst="rightArrow">
            <a:avLst/>
          </a:prstGeom>
          <a:solidFill>
            <a:srgbClr val="595959"/>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a:extLst>
              <a:ext uri="{FF2B5EF4-FFF2-40B4-BE49-F238E27FC236}">
                <a16:creationId xmlns:a16="http://schemas.microsoft.com/office/drawing/2014/main" id="{33682418-0526-4CD7-94A7-7C9731933491}"/>
              </a:ext>
            </a:extLst>
          </p:cNvPr>
          <p:cNvSpPr txBox="1"/>
          <p:nvPr/>
        </p:nvSpPr>
        <p:spPr>
          <a:xfrm>
            <a:off x="510710" y="5744906"/>
            <a:ext cx="1439497" cy="246221"/>
          </a:xfrm>
          <a:prstGeom prst="rect">
            <a:avLst/>
          </a:prstGeom>
          <a:noFill/>
        </p:spPr>
        <p:txBody>
          <a:bodyPr wrap="none" lIns="0" tIns="0" rIns="0" bIns="0" rtlCol="0">
            <a:spAutoFit/>
          </a:bodyPr>
          <a:lstStyle/>
          <a:p>
            <a:pPr algn="l"/>
            <a:r>
              <a:rPr lang="en-US" sz="1600" dirty="0">
                <a:solidFill>
                  <a:schemeClr val="accent2"/>
                </a:solidFill>
                <a:cs typeface="Calibri" panose="020F0502020204030204" pitchFamily="34" charset="0"/>
              </a:rPr>
              <a:t>Remel</a:t>
            </a:r>
            <a:r>
              <a:rPr lang="en-US" sz="1600" baseline="30000" dirty="0">
                <a:solidFill>
                  <a:schemeClr val="accent2"/>
                </a:solidFill>
                <a:cs typeface="Calibri" panose="020F0502020204030204" pitchFamily="34" charset="0"/>
              </a:rPr>
              <a:t>2</a:t>
            </a:r>
            <a:r>
              <a:rPr lang="en-US" sz="1600" dirty="0">
                <a:solidFill>
                  <a:schemeClr val="accent2"/>
                </a:solidFill>
                <a:cs typeface="Calibri" panose="020F0502020204030204" pitchFamily="34" charset="0"/>
              </a:rPr>
              <a:t> Media</a:t>
            </a:r>
            <a:endParaRPr lang="en-AU" sz="1600" dirty="0">
              <a:solidFill>
                <a:schemeClr val="accent2"/>
              </a:solidFill>
              <a:latin typeface="Century Gothic" panose="020B050202020202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E499C43-5A50-48F3-AFD6-7B268C670C3B}"/>
              </a:ext>
            </a:extLst>
          </p:cNvPr>
          <p:cNvSpPr txBox="1"/>
          <p:nvPr/>
        </p:nvSpPr>
        <p:spPr>
          <a:xfrm>
            <a:off x="2400562" y="5489003"/>
            <a:ext cx="1760026" cy="492443"/>
          </a:xfrm>
          <a:prstGeom prst="rect">
            <a:avLst/>
          </a:prstGeom>
          <a:noFill/>
        </p:spPr>
        <p:txBody>
          <a:bodyPr wrap="square" lIns="0" tIns="0" rIns="0" bIns="0" rtlCol="0">
            <a:spAutoFit/>
          </a:bodyPr>
          <a:lstStyle/>
          <a:p>
            <a:pPr algn="ctr"/>
            <a:r>
              <a:rPr lang="en-US" sz="1600" dirty="0">
                <a:solidFill>
                  <a:schemeClr val="accent2"/>
                </a:solidFill>
                <a:cs typeface="Calibri" panose="020F0502020204030204" pitchFamily="34" charset="0"/>
              </a:rPr>
              <a:t>APAS</a:t>
            </a:r>
            <a:r>
              <a:rPr lang="en-US" sz="1600" baseline="30000" dirty="0">
                <a:solidFill>
                  <a:schemeClr val="accent2"/>
                </a:solidFill>
                <a:cs typeface="Calibri" panose="020F0502020204030204" pitchFamily="34" charset="0"/>
              </a:rPr>
              <a:t>®</a:t>
            </a:r>
            <a:r>
              <a:rPr lang="en-US" sz="1600" dirty="0">
                <a:solidFill>
                  <a:schemeClr val="accent2"/>
                </a:solidFill>
                <a:cs typeface="Calibri" panose="020F0502020204030204" pitchFamily="34" charset="0"/>
              </a:rPr>
              <a:t> Independence</a:t>
            </a:r>
            <a:endParaRPr lang="en-AU" sz="1600" dirty="0">
              <a:solidFill>
                <a:schemeClr val="accent2"/>
              </a:solidFill>
              <a:latin typeface="Century Gothic" panose="020B050202020202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AD0647C-E1C2-4289-83E2-9F1339847483}"/>
              </a:ext>
            </a:extLst>
          </p:cNvPr>
          <p:cNvSpPr txBox="1"/>
          <p:nvPr/>
        </p:nvSpPr>
        <p:spPr>
          <a:xfrm>
            <a:off x="4780408" y="5744906"/>
            <a:ext cx="4183838" cy="246221"/>
          </a:xfrm>
          <a:prstGeom prst="rect">
            <a:avLst/>
          </a:prstGeom>
          <a:noFill/>
        </p:spPr>
        <p:txBody>
          <a:bodyPr wrap="none" lIns="0" tIns="0" rIns="0" bIns="0" rtlCol="0">
            <a:spAutoFit/>
          </a:bodyPr>
          <a:lstStyle/>
          <a:p>
            <a:pPr algn="l"/>
            <a:r>
              <a:rPr lang="en-US" sz="1600" dirty="0">
                <a:solidFill>
                  <a:schemeClr val="accent2"/>
                </a:solidFill>
                <a:cs typeface="Calibri" panose="020F0502020204030204" pitchFamily="34" charset="0"/>
              </a:rPr>
              <a:t>Beckman Coulter Workstation Automation</a:t>
            </a:r>
            <a:endParaRPr lang="en-AU" sz="1600" dirty="0">
              <a:solidFill>
                <a:schemeClr val="accent2"/>
              </a:solidFill>
              <a:latin typeface="Century Gothic" panose="020B0502020202020204" pitchFamily="34" charset="0"/>
              <a:cs typeface="Calibri" panose="020F0502020204030204" pitchFamily="34" charset="0"/>
            </a:endParaRPr>
          </a:p>
        </p:txBody>
      </p:sp>
      <p:pic>
        <p:nvPicPr>
          <p:cNvPr id="19" name="Picture 18" descr="A picture containing text, indoor, white&#10;&#10;Description automatically generated">
            <a:extLst>
              <a:ext uri="{FF2B5EF4-FFF2-40B4-BE49-F238E27FC236}">
                <a16:creationId xmlns:a16="http://schemas.microsoft.com/office/drawing/2014/main" id="{28D1C435-B721-4BBE-8401-B04BE6737D83}"/>
              </a:ext>
            </a:extLst>
          </p:cNvPr>
          <p:cNvPicPr>
            <a:picLocks noChangeAspect="1"/>
          </p:cNvPicPr>
          <p:nvPr/>
        </p:nvPicPr>
        <p:blipFill>
          <a:blip r:embed="rId8"/>
          <a:stretch>
            <a:fillRect/>
          </a:stretch>
        </p:blipFill>
        <p:spPr>
          <a:xfrm>
            <a:off x="2400562" y="4126811"/>
            <a:ext cx="1846839" cy="1398527"/>
          </a:xfrm>
          <a:prstGeom prst="rect">
            <a:avLst/>
          </a:prstGeom>
        </p:spPr>
      </p:pic>
      <p:cxnSp>
        <p:nvCxnSpPr>
          <p:cNvPr id="25" name="Straight Arrow Connector 24">
            <a:extLst>
              <a:ext uri="{FF2B5EF4-FFF2-40B4-BE49-F238E27FC236}">
                <a16:creationId xmlns:a16="http://schemas.microsoft.com/office/drawing/2014/main" id="{DAAC8885-750D-4736-B977-9EB9982AD0F9}"/>
              </a:ext>
            </a:extLst>
          </p:cNvPr>
          <p:cNvCxnSpPr>
            <a:cxnSpLocks/>
          </p:cNvCxnSpPr>
          <p:nvPr/>
        </p:nvCxnSpPr>
        <p:spPr>
          <a:xfrm>
            <a:off x="423111" y="2105297"/>
            <a:ext cx="4098771" cy="0"/>
          </a:xfrm>
          <a:prstGeom prst="straightConnector1">
            <a:avLst/>
          </a:prstGeom>
          <a:ln w="12700">
            <a:solidFill>
              <a:srgbClr val="999999"/>
            </a:solidFill>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80B1A0-FAA1-4D28-A2F7-F7896E1BCFD5}"/>
              </a:ext>
            </a:extLst>
          </p:cNvPr>
          <p:cNvCxnSpPr>
            <a:cxnSpLocks/>
          </p:cNvCxnSpPr>
          <p:nvPr/>
        </p:nvCxnSpPr>
        <p:spPr>
          <a:xfrm>
            <a:off x="4815357" y="2105297"/>
            <a:ext cx="4068512" cy="0"/>
          </a:xfrm>
          <a:prstGeom prst="straightConnector1">
            <a:avLst/>
          </a:prstGeom>
          <a:ln w="12700">
            <a:solidFill>
              <a:srgbClr val="999999"/>
            </a:solidFill>
            <a:headEnd w="med" len="med"/>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5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CEEF-2C14-40D7-A34D-1861572E5BE9}"/>
              </a:ext>
            </a:extLst>
          </p:cNvPr>
          <p:cNvSpPr>
            <a:spLocks noGrp="1"/>
          </p:cNvSpPr>
          <p:nvPr>
            <p:ph type="title"/>
          </p:nvPr>
        </p:nvSpPr>
        <p:spPr/>
        <p:txBody>
          <a:bodyPr/>
          <a:lstStyle/>
          <a:p>
            <a:r>
              <a:rPr lang="en-AU" dirty="0"/>
              <a:t>APAS</a:t>
            </a:r>
            <a:r>
              <a:rPr lang="en-AU" baseline="30000" dirty="0"/>
              <a:t>®</a:t>
            </a:r>
            <a:r>
              <a:rPr lang="en-AU" dirty="0"/>
              <a:t> technology pipeline</a:t>
            </a:r>
          </a:p>
        </p:txBody>
      </p:sp>
      <p:sp>
        <p:nvSpPr>
          <p:cNvPr id="4" name="Content Placeholder 3">
            <a:extLst>
              <a:ext uri="{FF2B5EF4-FFF2-40B4-BE49-F238E27FC236}">
                <a16:creationId xmlns:a16="http://schemas.microsoft.com/office/drawing/2014/main" id="{A34AAE14-A95F-457F-9F07-B9C29F57EE9F}"/>
              </a:ext>
            </a:extLst>
          </p:cNvPr>
          <p:cNvSpPr>
            <a:spLocks noGrp="1"/>
          </p:cNvSpPr>
          <p:nvPr>
            <p:ph sz="quarter" idx="11"/>
          </p:nvPr>
        </p:nvSpPr>
        <p:spPr/>
        <p:txBody>
          <a:bodyPr/>
          <a:lstStyle/>
          <a:p>
            <a:r>
              <a:rPr lang="en-US" dirty="0"/>
              <a:t>Growing suite of analysis modules to increase customer value proposition</a:t>
            </a:r>
            <a:endParaRPr lang="en-AU" dirty="0"/>
          </a:p>
        </p:txBody>
      </p:sp>
      <p:pic>
        <p:nvPicPr>
          <p:cNvPr id="3" name="Picture 2">
            <a:extLst>
              <a:ext uri="{FF2B5EF4-FFF2-40B4-BE49-F238E27FC236}">
                <a16:creationId xmlns:a16="http://schemas.microsoft.com/office/drawing/2014/main" id="{0B8416F2-BC5E-49BA-BD75-A4A0FCAF57C6}"/>
              </a:ext>
            </a:extLst>
          </p:cNvPr>
          <p:cNvPicPr>
            <a:picLocks noChangeAspect="1"/>
          </p:cNvPicPr>
          <p:nvPr/>
        </p:nvPicPr>
        <p:blipFill>
          <a:blip r:embed="rId3"/>
          <a:stretch>
            <a:fillRect/>
          </a:stretch>
        </p:blipFill>
        <p:spPr>
          <a:xfrm>
            <a:off x="-64651" y="2005902"/>
            <a:ext cx="8453908" cy="4179389"/>
          </a:xfrm>
          <a:prstGeom prst="rect">
            <a:avLst/>
          </a:prstGeom>
        </p:spPr>
      </p:pic>
      <p:sp>
        <p:nvSpPr>
          <p:cNvPr id="6" name="TextBox 5">
            <a:extLst>
              <a:ext uri="{FF2B5EF4-FFF2-40B4-BE49-F238E27FC236}">
                <a16:creationId xmlns:a16="http://schemas.microsoft.com/office/drawing/2014/main" id="{1D579183-34FC-4D5A-8AAE-F0F3E1D9230F}"/>
              </a:ext>
            </a:extLst>
          </p:cNvPr>
          <p:cNvSpPr txBox="1"/>
          <p:nvPr/>
        </p:nvSpPr>
        <p:spPr>
          <a:xfrm>
            <a:off x="1917613" y="1802569"/>
            <a:ext cx="2024829" cy="246221"/>
          </a:xfrm>
          <a:prstGeom prst="rect">
            <a:avLst/>
          </a:prstGeom>
          <a:noFill/>
        </p:spPr>
        <p:txBody>
          <a:bodyPr wrap="square" lIns="0" tIns="0" rIns="0" bIns="0" rtlCol="0">
            <a:spAutoFit/>
          </a:bodyPr>
          <a:lstStyle/>
          <a:p>
            <a:pPr algn="ctr"/>
            <a:r>
              <a:rPr lang="en-US" sz="1600" dirty="0">
                <a:solidFill>
                  <a:schemeClr val="accent2"/>
                </a:solidFill>
                <a:latin typeface="Century Gothic" panose="020B0502020202020204" pitchFamily="34" charset="0"/>
                <a:cs typeface="Calibri" panose="020F0502020204030204" pitchFamily="34" charset="0"/>
              </a:rPr>
              <a:t>In Development </a:t>
            </a:r>
            <a:endParaRPr lang="en-AU" sz="1600" dirty="0">
              <a:solidFill>
                <a:schemeClr val="accent2"/>
              </a:solidFill>
              <a:latin typeface="Century Gothic" panose="020B0502020202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E1E3401-D4A3-40D4-9A28-60FDA6389476}"/>
              </a:ext>
            </a:extLst>
          </p:cNvPr>
          <p:cNvSpPr txBox="1"/>
          <p:nvPr/>
        </p:nvSpPr>
        <p:spPr>
          <a:xfrm>
            <a:off x="4000499" y="1799617"/>
            <a:ext cx="2034245" cy="246221"/>
          </a:xfrm>
          <a:prstGeom prst="rect">
            <a:avLst/>
          </a:prstGeom>
          <a:noFill/>
        </p:spPr>
        <p:txBody>
          <a:bodyPr wrap="square" lIns="0" tIns="0" rIns="0" bIns="0" rtlCol="0">
            <a:spAutoFit/>
          </a:bodyPr>
          <a:lstStyle/>
          <a:p>
            <a:pPr algn="ctr"/>
            <a:r>
              <a:rPr lang="en-US" sz="1600" dirty="0">
                <a:solidFill>
                  <a:schemeClr val="accent2"/>
                </a:solidFill>
                <a:latin typeface="Century Gothic" panose="020B0502020202020204" pitchFamily="34" charset="0"/>
                <a:cs typeface="Calibri" panose="020F0502020204030204" pitchFamily="34" charset="0"/>
              </a:rPr>
              <a:t>Evaluation Module</a:t>
            </a:r>
            <a:endParaRPr lang="en-AU" sz="1600" dirty="0">
              <a:solidFill>
                <a:schemeClr val="accent2"/>
              </a:solidFill>
              <a:latin typeface="Century Gothic" panose="020B0502020202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D84C47B-3DA7-4114-9552-F916897FFC5A}"/>
              </a:ext>
            </a:extLst>
          </p:cNvPr>
          <p:cNvSpPr txBox="1"/>
          <p:nvPr/>
        </p:nvSpPr>
        <p:spPr>
          <a:xfrm>
            <a:off x="6180364" y="1802569"/>
            <a:ext cx="2034245" cy="246221"/>
          </a:xfrm>
          <a:prstGeom prst="rect">
            <a:avLst/>
          </a:prstGeom>
          <a:noFill/>
        </p:spPr>
        <p:txBody>
          <a:bodyPr wrap="square" lIns="0" tIns="0" rIns="0" bIns="0" rtlCol="0">
            <a:spAutoFit/>
          </a:bodyPr>
          <a:lstStyle/>
          <a:p>
            <a:pPr algn="ctr"/>
            <a:r>
              <a:rPr lang="en-US" sz="1600" dirty="0">
                <a:solidFill>
                  <a:schemeClr val="accent2"/>
                </a:solidFill>
                <a:latin typeface="Century Gothic" panose="020B0502020202020204" pitchFamily="34" charset="0"/>
                <a:cs typeface="Calibri" panose="020F0502020204030204" pitchFamily="34" charset="0"/>
              </a:rPr>
              <a:t>Regulatory Cleared</a:t>
            </a:r>
          </a:p>
        </p:txBody>
      </p:sp>
    </p:spTree>
    <p:extLst>
      <p:ext uri="{BB962C8B-B14F-4D97-AF65-F5344CB8AC3E}">
        <p14:creationId xmlns:p14="http://schemas.microsoft.com/office/powerpoint/2010/main" val="190165212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C094C"/>
      </a:dk2>
      <a:lt2>
        <a:srgbClr val="E8E8E8"/>
      </a:lt2>
      <a:accent1>
        <a:srgbClr val="D1D1D1"/>
      </a:accent1>
      <a:accent2>
        <a:srgbClr val="333333"/>
      </a:accent2>
      <a:accent3>
        <a:srgbClr val="BDCA4B"/>
      </a:accent3>
      <a:accent4>
        <a:srgbClr val="EEF995"/>
      </a:accent4>
      <a:accent5>
        <a:srgbClr val="110C66"/>
      </a:accent5>
      <a:accent6>
        <a:srgbClr val="201C8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5875">
          <a:solidFill>
            <a:schemeClr val="accent3"/>
          </a:solidFill>
          <a:prstDash val="dash"/>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solidFill>
              <a:schemeClr val="accent2"/>
            </a:solidFill>
            <a:latin typeface="Century Gothic" panose="020B050202020202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LBT_Deck_template" id="{9CCCC38B-6A54-8949-8589-99C977F1C57C}" vid="{0CDF5CDC-22E5-204B-8E74-7242E012DF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281108CAC83A45A332E4EC8C3EEF32" ma:contentTypeVersion="10" ma:contentTypeDescription="Create a new document." ma:contentTypeScope="" ma:versionID="d137d31f8902f79bf73b8702db3bc45a">
  <xsd:schema xmlns:xsd="http://www.w3.org/2001/XMLSchema" xmlns:xs="http://www.w3.org/2001/XMLSchema" xmlns:p="http://schemas.microsoft.com/office/2006/metadata/properties" xmlns:ns3="98fda99d-75f0-43b2-b7e9-e76bbf09c7cd" targetNamespace="http://schemas.microsoft.com/office/2006/metadata/properties" ma:root="true" ma:fieldsID="83e0ec7de21603908b06b10ffa7eff5f" ns3:_="">
    <xsd:import namespace="98fda99d-75f0-43b2-b7e9-e76bbf09c7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da99d-75f0-43b2-b7e9-e76bbf09c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B22BCD-14E2-470C-8AB5-029798BB5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da99d-75f0-43b2-b7e9-e76bbf09c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CEFAB0-E64D-464C-AF73-0E3FAB196DD6}">
  <ds:schemaRef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98fda99d-75f0-43b2-b7e9-e76bbf09c7cd"/>
    <ds:schemaRef ds:uri="http://purl.org/dc/dcmitype/"/>
  </ds:schemaRefs>
</ds:datastoreItem>
</file>

<file path=customXml/itemProps3.xml><?xml version="1.0" encoding="utf-8"?>
<ds:datastoreItem xmlns:ds="http://schemas.openxmlformats.org/officeDocument/2006/customXml" ds:itemID="{E394A126-0F8B-490F-BED8-57F8181CCA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19562</TotalTime>
  <Words>1848</Words>
  <Application>Microsoft Office PowerPoint</Application>
  <PresentationFormat>On-screen Show (4:3)</PresentationFormat>
  <Paragraphs>264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Courier New</vt:lpstr>
      <vt:lpstr>Open sans</vt:lpstr>
      <vt:lpstr>Wingdings</vt:lpstr>
      <vt:lpstr>Office Theme</vt:lpstr>
      <vt:lpstr>PowerPoint Presentation</vt:lpstr>
      <vt:lpstr>Disclaimer</vt:lpstr>
      <vt:lpstr>Clinical microbiology: US$3.9bn global market1</vt:lpstr>
      <vt:lpstr>Leading the way in digital microbiology</vt:lpstr>
      <vt:lpstr>Cutting edge AI technology</vt:lpstr>
      <vt:lpstr>Commercialisation platform delivered</vt:lpstr>
      <vt:lpstr>Global market opportunity</vt:lpstr>
      <vt:lpstr>Commercial partnerships to scale - US and EU</vt:lpstr>
      <vt:lpstr>APAS® technology pipeline</vt:lpstr>
      <vt:lpstr>New technology developments</vt:lpstr>
      <vt:lpstr>Commercial outlook and goals</vt:lpstr>
      <vt:lpstr>Experienced Board &amp; leadership team</vt:lpstr>
      <vt:lpstr>Corporate overview</vt:lpstr>
      <vt:lpstr>Investment highlights and outlook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Jack Brown</dc:creator>
  <cp:keywords/>
  <dc:description/>
  <cp:lastModifiedBy>Jack Brown</cp:lastModifiedBy>
  <cp:revision>424</cp:revision>
  <dcterms:created xsi:type="dcterms:W3CDTF">2019-01-03T06:09:41Z</dcterms:created>
  <dcterms:modified xsi:type="dcterms:W3CDTF">2021-10-28T03:07:10Z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0x01010029281108CAC83A45A332E4EC8C3EEF32</vt:lpwstr>
  </property>
</Properties>
</file>